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4"/>
  </p:notesMasterIdLst>
  <p:sldIdLst>
    <p:sldId id="256" r:id="rId2"/>
    <p:sldId id="258" r:id="rId3"/>
    <p:sldId id="306" r:id="rId4"/>
    <p:sldId id="307" r:id="rId5"/>
    <p:sldId id="263" r:id="rId6"/>
    <p:sldId id="268" r:id="rId7"/>
    <p:sldId id="305" r:id="rId8"/>
    <p:sldId id="308" r:id="rId9"/>
    <p:sldId id="309" r:id="rId10"/>
    <p:sldId id="310" r:id="rId11"/>
    <p:sldId id="296" r:id="rId12"/>
    <p:sldId id="300" r:id="rId13"/>
    <p:sldId id="301" r:id="rId14"/>
    <p:sldId id="262" r:id="rId15"/>
    <p:sldId id="274" r:id="rId16"/>
    <p:sldId id="260" r:id="rId17"/>
    <p:sldId id="259" r:id="rId18"/>
    <p:sldId id="297" r:id="rId19"/>
    <p:sldId id="270" r:id="rId20"/>
    <p:sldId id="271" r:id="rId21"/>
    <p:sldId id="299" r:id="rId22"/>
    <p:sldId id="269" r:id="rId23"/>
    <p:sldId id="302" r:id="rId24"/>
    <p:sldId id="264" r:id="rId25"/>
    <p:sldId id="303" r:id="rId26"/>
    <p:sldId id="272" r:id="rId27"/>
    <p:sldId id="304" r:id="rId28"/>
    <p:sldId id="266" r:id="rId29"/>
    <p:sldId id="267" r:id="rId30"/>
    <p:sldId id="273" r:id="rId31"/>
    <p:sldId id="311" r:id="rId32"/>
    <p:sldId id="312" r:id="rId33"/>
  </p:sldIdLst>
  <p:sldSz cx="9144000" cy="5143500" type="screen16x9"/>
  <p:notesSz cx="6858000" cy="9144000"/>
  <p:embeddedFontLst>
    <p:embeddedFont>
      <p:font typeface="Actor" panose="020B0604020202020204" charset="0"/>
      <p:regular r:id="rId35"/>
    </p:embeddedFont>
    <p:embeddedFont>
      <p:font typeface="Assistant" pitchFamily="2" charset="-79"/>
      <p:regular r:id="rId36"/>
      <p:bold r:id="rId37"/>
    </p:embeddedFont>
    <p:embeddedFont>
      <p:font typeface="Be Vietnam Pro Black" panose="020B0604020202020204" charset="0"/>
      <p:bold r:id="rId38"/>
      <p:boldItalic r:id="rId39"/>
    </p:embeddedFont>
    <p:embeddedFont>
      <p:font typeface="Epilogue" panose="020B060402020202020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100" d="100"/>
          <a:sy n="100" d="100"/>
        </p:scale>
        <p:origin x="1320" y="7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8C4D2E-759A-7728-42F6-C1100B04653A}"/>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4020B4D7-981F-337E-948B-ACA371D9B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475DE437-84D3-A75E-8D0A-31B111F75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CBA46F-5B07-CD4F-71AA-CCFAEF9C419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313EA260-BAD7-4430-F786-3FB879D03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5E054516-FE1F-E25D-8F63-6EAA1E3B7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7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F5708EA9-7E9D-D8EA-62B2-CD8321A617B7}"/>
            </a:ext>
          </a:extLst>
        </p:cNvPr>
        <p:cNvGrpSpPr/>
        <p:nvPr/>
      </p:nvGrpSpPr>
      <p:grpSpPr>
        <a:xfrm>
          <a:off x="0" y="0"/>
          <a:ext cx="0" cy="0"/>
          <a:chOff x="0" y="0"/>
          <a:chExt cx="0" cy="0"/>
        </a:xfrm>
      </p:grpSpPr>
      <p:sp>
        <p:nvSpPr>
          <p:cNvPr id="494" name="Google Shape;494;g2a67819989b_0_17902:notes">
            <a:extLst>
              <a:ext uri="{FF2B5EF4-FFF2-40B4-BE49-F238E27FC236}">
                <a16:creationId xmlns:a16="http://schemas.microsoft.com/office/drawing/2014/main" id="{D3D1573E-E039-7AB2-B8C2-78116E4A40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a:extLst>
              <a:ext uri="{FF2B5EF4-FFF2-40B4-BE49-F238E27FC236}">
                <a16:creationId xmlns:a16="http://schemas.microsoft.com/office/drawing/2014/main" id="{079E4430-1689-6EC6-9BB0-EC5EFC69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6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FB3B1245-8587-2028-FD5A-14FC6913262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FC193323-4422-0109-0437-64C9DC620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388B10BE-0DB6-309C-9883-FB7426DE9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9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6DB27009-D306-65AA-56AC-AAC8AB03C472}"/>
            </a:ext>
          </a:extLst>
        </p:cNvPr>
        <p:cNvGrpSpPr/>
        <p:nvPr/>
      </p:nvGrpSpPr>
      <p:grpSpPr>
        <a:xfrm>
          <a:off x="0" y="0"/>
          <a:ext cx="0" cy="0"/>
          <a:chOff x="0" y="0"/>
          <a:chExt cx="0" cy="0"/>
        </a:xfrm>
      </p:grpSpPr>
      <p:sp>
        <p:nvSpPr>
          <p:cNvPr id="395" name="Google Shape;395;g2a67819989b_0_17807:notes">
            <a:extLst>
              <a:ext uri="{FF2B5EF4-FFF2-40B4-BE49-F238E27FC236}">
                <a16:creationId xmlns:a16="http://schemas.microsoft.com/office/drawing/2014/main" id="{DF3FEC28-CFEE-E0F4-1D36-1131D3FB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a:extLst>
              <a:ext uri="{FF2B5EF4-FFF2-40B4-BE49-F238E27FC236}">
                <a16:creationId xmlns:a16="http://schemas.microsoft.com/office/drawing/2014/main" id="{2472F9AA-97B2-E5BD-05B5-F03241319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3509B43-D0D4-614C-285A-A501BB7EB514}"/>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90A007F4-F2D6-BBC1-CE5E-719ECDD11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0D51F7D1-ECD3-977F-E4F5-3C76F6BBF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6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kv"/><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4.xml"/><Relationship Id="rId10" Type="http://schemas.microsoft.com/office/2007/relationships/hdphoto" Target="../media/hdphoto3.wdp"/><Relationship Id="rId4" Type="http://schemas.openxmlformats.org/officeDocument/2006/relationships/video" Target="../media/media2.mkv"/><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EF2DA5-EE74-4EBA-150C-C3303621DA58}"/>
              </a:ext>
            </a:extLst>
          </p:cNvPr>
          <p:cNvSpPr>
            <a:spLocks noGrp="1"/>
          </p:cNvSpPr>
          <p:nvPr>
            <p:ph type="title"/>
          </p:nvPr>
        </p:nvSpPr>
        <p:spPr/>
        <p:txBody>
          <a:bodyPr/>
          <a:lstStyle/>
          <a:p>
            <a:r>
              <a:rPr lang="en-US" dirty="0"/>
              <a:t>PLATFORM DEMO</a:t>
            </a:r>
          </a:p>
        </p:txBody>
      </p:sp>
      <p:pic>
        <p:nvPicPr>
          <p:cNvPr id="7" name="2025-02-11 09-57-39 (1) (online-video-cutter.com) (1)">
            <a:hlinkClick r:id="" action="ppaction://media"/>
            <a:extLst>
              <a:ext uri="{FF2B5EF4-FFF2-40B4-BE49-F238E27FC236}">
                <a16:creationId xmlns:a16="http://schemas.microsoft.com/office/drawing/2014/main" id="{DD7899AE-4A79-1548-EB0D-B8EB6812DE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455" y="1305834"/>
            <a:ext cx="1595841" cy="3460859"/>
          </a:xfrm>
          <a:prstGeom prst="rect">
            <a:avLst/>
          </a:prstGeom>
        </p:spPr>
      </p:pic>
      <p:pic>
        <p:nvPicPr>
          <p:cNvPr id="6" name="Picture 5" descr="A black rectangular device with a black screen&#10;&#10;AI-generated content may be incorrect.">
            <a:extLst>
              <a:ext uri="{FF2B5EF4-FFF2-40B4-BE49-F238E27FC236}">
                <a16:creationId xmlns:a16="http://schemas.microsoft.com/office/drawing/2014/main" id="{415EC684-6104-1704-1C25-F6FB3D65F985}"/>
              </a:ext>
            </a:extLst>
          </p:cNvPr>
          <p:cNvPicPr>
            <a:picLocks noChangeAspect="1"/>
          </p:cNvPicPr>
          <p:nvPr/>
        </p:nvPicPr>
        <p:blipFill>
          <a:blip r:embed="rId7"/>
          <a:stretch>
            <a:fillRect/>
          </a:stretch>
        </p:blipFill>
        <p:spPr>
          <a:xfrm>
            <a:off x="864608" y="1221636"/>
            <a:ext cx="1835533" cy="3629253"/>
          </a:xfrm>
          <a:prstGeom prst="rect">
            <a:avLst/>
          </a:prstGeom>
        </p:spPr>
      </p:pic>
      <p:pic>
        <p:nvPicPr>
          <p:cNvPr id="13" name="2025-01-13 22-26-57">
            <a:hlinkClick r:id="" action="ppaction://media"/>
            <a:extLst>
              <a:ext uri="{FF2B5EF4-FFF2-40B4-BE49-F238E27FC236}">
                <a16:creationId xmlns:a16="http://schemas.microsoft.com/office/drawing/2014/main" id="{582C67B0-1795-870C-BC32-FE5978BC2D4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656095" y="1584960"/>
            <a:ext cx="4812743" cy="2707170"/>
          </a:xfrm>
          <a:prstGeom prst="rect">
            <a:avLst/>
          </a:prstGeom>
        </p:spPr>
      </p:pic>
      <p:pic>
        <p:nvPicPr>
          <p:cNvPr id="15" name="Picture 14" descr="A computer with a blank screen&#10;&#10;AI-generated content may be incorrect.">
            <a:extLst>
              <a:ext uri="{FF2B5EF4-FFF2-40B4-BE49-F238E27FC236}">
                <a16:creationId xmlns:a16="http://schemas.microsoft.com/office/drawing/2014/main" id="{3A48F22E-8F91-44DA-F42F-19B5EDED76C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3428" y1="77051" x2="14307" y2="77051"/>
                        <a14:backgroundMark x1="83057" y1="77197" x2="83057" y2="77197"/>
                        <a14:backgroundMark x1="83496" y1="77344" x2="79053" y2="77344"/>
                        <a14:backgroundMark x1="86133" y1="77197" x2="63623" y2="77344"/>
                        <a14:backgroundMark x1="83350" y1="77783" x2="64355" y2="77051"/>
                        <a14:backgroundMark x1="80225" y1="77344" x2="72949" y2="77051"/>
                        <a14:backgroundMark x1="77100" y1="77197" x2="66895" y2="76904"/>
                      </a14:backgroundRemoval>
                    </a14:imgEffect>
                  </a14:imgLayer>
                </a14:imgProps>
              </a:ext>
            </a:extLst>
          </a:blip>
          <a:stretch>
            <a:fillRect/>
          </a:stretch>
        </p:blipFill>
        <p:spPr>
          <a:xfrm>
            <a:off x="2700141" y="-581058"/>
            <a:ext cx="6724650" cy="6724650"/>
          </a:xfrm>
          <a:prstGeom prst="rect">
            <a:avLst/>
          </a:prstGeom>
        </p:spPr>
      </p:pic>
      <p:sp>
        <p:nvSpPr>
          <p:cNvPr id="18" name="Google Shape;241;p31">
            <a:extLst>
              <a:ext uri="{FF2B5EF4-FFF2-40B4-BE49-F238E27FC236}">
                <a16:creationId xmlns:a16="http://schemas.microsoft.com/office/drawing/2014/main" id="{4F4B303F-8F6F-3311-2898-8B7BB8D60C96}"/>
              </a:ext>
            </a:extLst>
          </p:cNvPr>
          <p:cNvSpPr txBox="1">
            <a:spLocks/>
          </p:cNvSpPr>
          <p:nvPr/>
        </p:nvSpPr>
        <p:spPr>
          <a:xfrm>
            <a:off x="-5059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TEAM DESCRIPTION</a:t>
            </a:r>
          </a:p>
        </p:txBody>
      </p:sp>
      <p:cxnSp>
        <p:nvCxnSpPr>
          <p:cNvPr id="20" name="Google Shape;248;p31">
            <a:extLst>
              <a:ext uri="{FF2B5EF4-FFF2-40B4-BE49-F238E27FC236}">
                <a16:creationId xmlns:a16="http://schemas.microsoft.com/office/drawing/2014/main" id="{00603358-7B15-6098-90C2-22447D940F76}"/>
              </a:ext>
            </a:extLst>
          </p:cNvPr>
          <p:cNvCxnSpPr>
            <a:cxnSpLocks/>
          </p:cNvCxnSpPr>
          <p:nvPr/>
        </p:nvCxnSpPr>
        <p:spPr>
          <a:xfrm>
            <a:off x="281311" y="5550483"/>
            <a:ext cx="1166594" cy="0"/>
          </a:xfrm>
          <a:prstGeom prst="straightConnector1">
            <a:avLst/>
          </a:prstGeom>
          <a:noFill/>
          <a:ln w="9525" cap="flat" cmpd="sng">
            <a:solidFill>
              <a:schemeClr val="dk1"/>
            </a:solidFill>
            <a:prstDash val="solid"/>
            <a:round/>
            <a:headEnd type="none" w="med" len="med"/>
            <a:tailEnd type="none" w="med" len="med"/>
          </a:ln>
        </p:spPr>
      </p:cxnSp>
      <p:sp>
        <p:nvSpPr>
          <p:cNvPr id="21" name="Google Shape;241;p31">
            <a:extLst>
              <a:ext uri="{FF2B5EF4-FFF2-40B4-BE49-F238E27FC236}">
                <a16:creationId xmlns:a16="http://schemas.microsoft.com/office/drawing/2014/main" id="{9F9567A7-2552-F684-FDDD-F8B61ADEAEA6}"/>
              </a:ext>
            </a:extLst>
          </p:cNvPr>
          <p:cNvSpPr txBox="1">
            <a:spLocks/>
          </p:cNvSpPr>
          <p:nvPr/>
        </p:nvSpPr>
        <p:spPr>
          <a:xfrm>
            <a:off x="-11917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02</a:t>
            </a:r>
          </a:p>
        </p:txBody>
      </p:sp>
    </p:spTree>
    <p:extLst>
      <p:ext uri="{BB962C8B-B14F-4D97-AF65-F5344CB8AC3E}">
        <p14:creationId xmlns:p14="http://schemas.microsoft.com/office/powerpoint/2010/main" val="22994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34" fill="hold"/>
                                        <p:tgtEl>
                                          <p:spTgt spid="13"/>
                                        </p:tgtEl>
                                      </p:cBhvr>
                                    </p:cmd>
                                  </p:childTnLst>
                                </p:cTn>
                              </p:par>
                              <p:par>
                                <p:cTn id="7" presetID="1" presetClass="mediacall" presetSubtype="0" fill="hold" nodeType="withEffect">
                                  <p:stCondLst>
                                    <p:cond delay="0"/>
                                  </p:stCondLst>
                                  <p:childTnLst>
                                    <p:cmd type="call" cmd="playFrom(0.0)">
                                      <p:cBhvr>
                                        <p:cTn id="8" dur="277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cTn>
                <p:tgtEl>
                  <p:spTgt spid="13"/>
                </p:tgtEl>
              </p:cMediaNode>
            </p:video>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3"/>
                                        </p:tgtEl>
                                      </p:cBhvr>
                                    </p:cmd>
                                  </p:childTnLst>
                                </p:cTn>
                              </p:par>
                            </p:childTnLst>
                          </p:cTn>
                        </p:par>
                      </p:childTnLst>
                    </p:cTn>
                  </p:par>
                </p:childTnLst>
              </p:cTn>
              <p:nextCondLst>
                <p:cond evt="onClick" delay="0">
                  <p:tgtEl>
                    <p:spTgt spid="13"/>
                  </p:tgtEl>
                </p:cond>
              </p:nextCondLst>
            </p:seq>
            <p:video>
              <p:cMediaNode>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5347;p61">
            <a:extLst>
              <a:ext uri="{FF2B5EF4-FFF2-40B4-BE49-F238E27FC236}">
                <a16:creationId xmlns:a16="http://schemas.microsoft.com/office/drawing/2014/main" id="{8C28283C-930F-A01C-FE27-94BB1BDA83A8}"/>
              </a:ext>
            </a:extLst>
          </p:cNvPr>
          <p:cNvGrpSpPr/>
          <p:nvPr/>
        </p:nvGrpSpPr>
        <p:grpSpPr>
          <a:xfrm>
            <a:off x="-1021904" y="170480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D36B5050-9B20-43E4-D100-1AA8A9948D2D}"/>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E95417AF-2873-FC64-9A98-78D5906F5D73}"/>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C2275962-9A12-CCA7-B261-ACAE29A45184}"/>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7452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4</a:t>
            </a:r>
            <a:r>
              <a:rPr lang="en-US" baseline="30000" dirty="0"/>
              <a:t>th</a:t>
            </a:r>
            <a:r>
              <a:rPr lang="en-US" dirty="0"/>
              <a:t> year Automation and Computer Science student.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Passionate about continuous learning and innovation.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Software Developer with 2 years experience @ PIM Software </a:t>
            </a:r>
            <a:r>
              <a:rPr lang="en-US" dirty="0" err="1"/>
              <a:t>Transilvania</a:t>
            </a:r>
            <a:r>
              <a:rPr lang="en-US" dirty="0"/>
              <a:t>, freelancing.</a:t>
            </a:r>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a:t>
            </a:r>
            <a:r>
              <a:rPr lang="en-US" baseline="30000" dirty="0"/>
              <a:t>th</a:t>
            </a:r>
            <a:r>
              <a:rPr lang="en-US" dirty="0"/>
              <a:t> year Automation and Computer Science student.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Enthusiastic about connecting the physical and digital worlds.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Experience: Web Developer Intern @ CASE Software, Alumni FTC RO 005 </a:t>
            </a:r>
            <a:r>
              <a:rPr lang="en-US" dirty="0" err="1"/>
              <a:t>Esentza</a:t>
            </a:r>
            <a:r>
              <a:rPr lang="en-US" dirty="0"/>
              <a:t> Robotics, National Robotics Summer Camp Organizer.</a:t>
            </a:r>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796200" y="167325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p31">
            <a:extLst>
              <a:ext uri="{FF2B5EF4-FFF2-40B4-BE49-F238E27FC236}">
                <a16:creationId xmlns:a16="http://schemas.microsoft.com/office/drawing/2014/main" id="{E63644F5-F317-38DF-CB4D-691936100E8F}"/>
              </a:ext>
            </a:extLst>
          </p:cNvPr>
          <p:cNvSpPr txBox="1">
            <a:spLocks/>
          </p:cNvSpPr>
          <p:nvPr/>
        </p:nvSpPr>
        <p:spPr>
          <a:xfrm>
            <a:off x="-54088" y="-1481850"/>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MARKET ANALYSIS</a:t>
            </a:r>
          </a:p>
        </p:txBody>
      </p:sp>
      <p:cxnSp>
        <p:nvCxnSpPr>
          <p:cNvPr id="8" name="Google Shape;248;p31">
            <a:extLst>
              <a:ext uri="{FF2B5EF4-FFF2-40B4-BE49-F238E27FC236}">
                <a16:creationId xmlns:a16="http://schemas.microsoft.com/office/drawing/2014/main" id="{238C58CC-90DD-D8F6-CE8F-CD4DC8157C07}"/>
              </a:ext>
            </a:extLst>
          </p:cNvPr>
          <p:cNvCxnSpPr>
            <a:cxnSpLocks/>
          </p:cNvCxnSpPr>
          <p:nvPr/>
        </p:nvCxnSpPr>
        <p:spPr>
          <a:xfrm>
            <a:off x="89872" y="5578125"/>
            <a:ext cx="850288" cy="0"/>
          </a:xfrm>
          <a:prstGeom prst="straightConnector1">
            <a:avLst/>
          </a:prstGeom>
          <a:noFill/>
          <a:ln w="9525" cap="flat" cmpd="sng">
            <a:solidFill>
              <a:schemeClr val="dk1"/>
            </a:solidFill>
            <a:prstDash val="solid"/>
            <a:round/>
            <a:headEnd type="none" w="med" len="med"/>
            <a:tailEnd type="none" w="med" len="med"/>
          </a:ln>
        </p:spPr>
      </p:cxnSp>
      <p:sp>
        <p:nvSpPr>
          <p:cNvPr id="9" name="Google Shape;241;p31">
            <a:extLst>
              <a:ext uri="{FF2B5EF4-FFF2-40B4-BE49-F238E27FC236}">
                <a16:creationId xmlns:a16="http://schemas.microsoft.com/office/drawing/2014/main" id="{CE374273-52F7-D2D7-0D8D-CAFDECB63E92}"/>
              </a:ext>
            </a:extLst>
          </p:cNvPr>
          <p:cNvSpPr txBox="1">
            <a:spLocks/>
          </p:cNvSpPr>
          <p:nvPr/>
        </p:nvSpPr>
        <p:spPr>
          <a:xfrm>
            <a:off x="-1031788" y="-149926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03</a:t>
            </a:r>
          </a:p>
        </p:txBody>
      </p:sp>
      <p:pic>
        <p:nvPicPr>
          <p:cNvPr id="10" name="Picture 9">
            <a:extLst>
              <a:ext uri="{FF2B5EF4-FFF2-40B4-BE49-F238E27FC236}">
                <a16:creationId xmlns:a16="http://schemas.microsoft.com/office/drawing/2014/main" id="{4508F9A7-3D4C-3F1B-EC08-875FED611443}"/>
              </a:ext>
            </a:extLst>
          </p:cNvPr>
          <p:cNvPicPr>
            <a:picLocks noChangeAspect="1"/>
          </p:cNvPicPr>
          <p:nvPr/>
        </p:nvPicPr>
        <p:blipFill>
          <a:blip r:embed="rId3"/>
          <a:stretch>
            <a:fillRect/>
          </a:stretch>
        </p:blipFill>
        <p:spPr>
          <a:xfrm>
            <a:off x="4085636" y="445025"/>
            <a:ext cx="1196873" cy="1596275"/>
          </a:xfrm>
          <a:prstGeom prst="rect">
            <a:avLst/>
          </a:prstGeom>
          <a:effectLst>
            <a:outerShdw blurRad="50800" dist="38100" dir="10800000" algn="r" rotWithShape="0">
              <a:prstClr val="black">
                <a:alpha val="40000"/>
              </a:prstClr>
            </a:outerShdw>
          </a:effectLst>
        </p:spPr>
      </p:pic>
      <p:pic>
        <p:nvPicPr>
          <p:cNvPr id="12" name="Picture 11" descr="A person in a black dress&#10;&#10;AI-generated content may be incorrect.">
            <a:extLst>
              <a:ext uri="{FF2B5EF4-FFF2-40B4-BE49-F238E27FC236}">
                <a16:creationId xmlns:a16="http://schemas.microsoft.com/office/drawing/2014/main" id="{4AD03363-B42D-81D2-7311-822DBC7A88A4}"/>
              </a:ext>
            </a:extLst>
          </p:cNvPr>
          <p:cNvPicPr>
            <a:picLocks noChangeAspect="1"/>
          </p:cNvPicPr>
          <p:nvPr/>
        </p:nvPicPr>
        <p:blipFill>
          <a:blip r:embed="rId4"/>
          <a:stretch>
            <a:fillRect/>
          </a:stretch>
        </p:blipFill>
        <p:spPr>
          <a:xfrm>
            <a:off x="6319587" y="445025"/>
            <a:ext cx="1197206" cy="159627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54599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2C991-3F36-A217-992D-FD01F4B61836}"/>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DE1D2E4-616A-DACA-5F6D-85705F6D50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a:t>
            </a:r>
            <a:endParaRPr dirty="0"/>
          </a:p>
        </p:txBody>
      </p:sp>
      <p:sp>
        <p:nvSpPr>
          <p:cNvPr id="242" name="Google Shape;242;p31">
            <a:extLst>
              <a:ext uri="{FF2B5EF4-FFF2-40B4-BE49-F238E27FC236}">
                <a16:creationId xmlns:a16="http://schemas.microsoft.com/office/drawing/2014/main" id="{772E1D52-C6DD-4D00-5012-8EB81086B748}"/>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43" name="Google Shape;243;p31">
            <a:extLst>
              <a:ext uri="{FF2B5EF4-FFF2-40B4-BE49-F238E27FC236}">
                <a16:creationId xmlns:a16="http://schemas.microsoft.com/office/drawing/2014/main" id="{942519EF-30EF-8981-8574-E3802278D8C0}"/>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B43C7A69-B31A-9125-59A2-858F4D123942}"/>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605A1975-F25C-43F7-FA5D-82634A2D734E}"/>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214E02FE-45D2-B584-F24A-E7FF6B8BC91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CD1484D-5A9C-07E7-3ECA-0932DD6F269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4C17439D-8C28-FF98-B6B1-AFB6C7F7A76B}"/>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281;p33">
            <a:extLst>
              <a:ext uri="{FF2B5EF4-FFF2-40B4-BE49-F238E27FC236}">
                <a16:creationId xmlns:a16="http://schemas.microsoft.com/office/drawing/2014/main" id="{D6D410E0-2D3B-C009-3804-1BEF9DD6EF0C}"/>
              </a:ext>
            </a:extLst>
          </p:cNvPr>
          <p:cNvGrpSpPr/>
          <p:nvPr/>
        </p:nvGrpSpPr>
        <p:grpSpPr>
          <a:xfrm>
            <a:off x="5593444" y="-814706"/>
            <a:ext cx="421927" cy="419659"/>
            <a:chOff x="-6329100" y="3632100"/>
            <a:chExt cx="293025" cy="291450"/>
          </a:xfrm>
        </p:grpSpPr>
        <p:sp>
          <p:nvSpPr>
            <p:cNvPr id="3" name="Google Shape;282;p33">
              <a:extLst>
                <a:ext uri="{FF2B5EF4-FFF2-40B4-BE49-F238E27FC236}">
                  <a16:creationId xmlns:a16="http://schemas.microsoft.com/office/drawing/2014/main" id="{A8CD3902-62BB-CB17-8F24-3E0F1704F264}"/>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p33">
              <a:extLst>
                <a:ext uri="{FF2B5EF4-FFF2-40B4-BE49-F238E27FC236}">
                  <a16:creationId xmlns:a16="http://schemas.microsoft.com/office/drawing/2014/main" id="{AD8F89A5-77EF-D39A-65AF-00E5315FCB6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4;p33">
              <a:extLst>
                <a:ext uri="{FF2B5EF4-FFF2-40B4-BE49-F238E27FC236}">
                  <a16:creationId xmlns:a16="http://schemas.microsoft.com/office/drawing/2014/main" id="{00E99642-6B4B-0C44-2B00-8D7B30996FD1}"/>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85;p33">
            <a:extLst>
              <a:ext uri="{FF2B5EF4-FFF2-40B4-BE49-F238E27FC236}">
                <a16:creationId xmlns:a16="http://schemas.microsoft.com/office/drawing/2014/main" id="{FD646207-ED6B-25AB-49F0-F0BCD3D80575}"/>
              </a:ext>
            </a:extLst>
          </p:cNvPr>
          <p:cNvGrpSpPr/>
          <p:nvPr/>
        </p:nvGrpSpPr>
        <p:grpSpPr>
          <a:xfrm>
            <a:off x="3439608" y="-814126"/>
            <a:ext cx="420811" cy="418507"/>
            <a:chOff x="-5971525" y="3273750"/>
            <a:chExt cx="292250" cy="290650"/>
          </a:xfrm>
        </p:grpSpPr>
        <p:sp>
          <p:nvSpPr>
            <p:cNvPr id="7" name="Google Shape;286;p33">
              <a:extLst>
                <a:ext uri="{FF2B5EF4-FFF2-40B4-BE49-F238E27FC236}">
                  <a16:creationId xmlns:a16="http://schemas.microsoft.com/office/drawing/2014/main" id="{46D9DA7E-1BCE-A116-5586-CBD3F0325FDA}"/>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33">
              <a:extLst>
                <a:ext uri="{FF2B5EF4-FFF2-40B4-BE49-F238E27FC236}">
                  <a16:creationId xmlns:a16="http://schemas.microsoft.com/office/drawing/2014/main" id="{89AB4CC6-12A9-0EBB-C35D-6DB771E6910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88;p33">
            <a:extLst>
              <a:ext uri="{FF2B5EF4-FFF2-40B4-BE49-F238E27FC236}">
                <a16:creationId xmlns:a16="http://schemas.microsoft.com/office/drawing/2014/main" id="{CBC26B03-8A5A-A584-FE47-67AF8F219394}"/>
              </a:ext>
            </a:extLst>
          </p:cNvPr>
          <p:cNvGrpSpPr/>
          <p:nvPr/>
        </p:nvGrpSpPr>
        <p:grpSpPr>
          <a:xfrm>
            <a:off x="1279001" y="-814702"/>
            <a:ext cx="424195" cy="419659"/>
            <a:chOff x="-5611575" y="3272950"/>
            <a:chExt cx="294600" cy="291450"/>
          </a:xfrm>
        </p:grpSpPr>
        <p:sp>
          <p:nvSpPr>
            <p:cNvPr id="10" name="Google Shape;289;p33">
              <a:extLst>
                <a:ext uri="{FF2B5EF4-FFF2-40B4-BE49-F238E27FC236}">
                  <a16:creationId xmlns:a16="http://schemas.microsoft.com/office/drawing/2014/main" id="{C7606732-235D-2CE0-383B-8F590A88B91A}"/>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33">
              <a:extLst>
                <a:ext uri="{FF2B5EF4-FFF2-40B4-BE49-F238E27FC236}">
                  <a16:creationId xmlns:a16="http://schemas.microsoft.com/office/drawing/2014/main" id="{BF9B2C23-2B05-72CA-8918-212F6512524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33">
              <a:extLst>
                <a:ext uri="{FF2B5EF4-FFF2-40B4-BE49-F238E27FC236}">
                  <a16:creationId xmlns:a16="http://schemas.microsoft.com/office/drawing/2014/main" id="{11857BE2-51EA-AC18-A184-EEA8C52ADE63}"/>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33">
              <a:extLst>
                <a:ext uri="{FF2B5EF4-FFF2-40B4-BE49-F238E27FC236}">
                  <a16:creationId xmlns:a16="http://schemas.microsoft.com/office/drawing/2014/main" id="{2466B0FE-4AAC-C900-09A0-55C8154EABA4}"/>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33">
              <a:extLst>
                <a:ext uri="{FF2B5EF4-FFF2-40B4-BE49-F238E27FC236}">
                  <a16:creationId xmlns:a16="http://schemas.microsoft.com/office/drawing/2014/main" id="{A0375CED-8DEA-12C3-D702-3A90942DE176}"/>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67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part of the fast-growing fintech and digital currency exchange sector, driven by globalization and digital innovation. Mobile banking and real-time services fuel robust global growth.</a:t>
            </a: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 users such as travelers, expatriates, and freelancers seeking competitive exchange rates and commercial clients, including exchange bureaus and banks, in need of efficient, secure currency exchange solutions.</a:t>
            </a:r>
            <a:endParaRPr dirty="0"/>
          </a:p>
        </p:txBody>
      </p:sp>
      <p:sp>
        <p:nvSpPr>
          <p:cNvPr id="279" name="Google Shape;279;p33"/>
          <p:cNvSpPr txBox="1">
            <a:spLocks noGrp="1"/>
          </p:cNvSpPr>
          <p:nvPr>
            <p:ph type="subTitle" idx="3"/>
          </p:nvPr>
        </p:nvSpPr>
        <p:spPr>
          <a:xfrm>
            <a:off x="5027661" y="2935700"/>
            <a:ext cx="1955400" cy="2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means to revolutionize exchange bureaus and  competes with fintech platforms. Traditional services offer reliability with high fees and slow transactions, while competitors provide digital convenience but often lack cash-handling capabilities.</a:t>
            </a:r>
            <a:endParaRPr dirty="0"/>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2;p45">
            <a:extLst>
              <a:ext uri="{FF2B5EF4-FFF2-40B4-BE49-F238E27FC236}">
                <a16:creationId xmlns:a16="http://schemas.microsoft.com/office/drawing/2014/main" id="{55D002AA-741C-2BA9-27F1-4C27149590C2}"/>
              </a:ext>
            </a:extLst>
          </p:cNvPr>
          <p:cNvSpPr/>
          <p:nvPr/>
        </p:nvSpPr>
        <p:spPr>
          <a:xfrm>
            <a:off x="1348796" y="5363473"/>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3" name="Google Shape;533;p45">
            <a:extLst>
              <a:ext uri="{FF2B5EF4-FFF2-40B4-BE49-F238E27FC236}">
                <a16:creationId xmlns:a16="http://schemas.microsoft.com/office/drawing/2014/main" id="{9782D06A-FD05-E13F-0F9E-F3ABFC34C5A7}"/>
              </a:ext>
            </a:extLst>
          </p:cNvPr>
          <p:cNvSpPr/>
          <p:nvPr/>
        </p:nvSpPr>
        <p:spPr>
          <a:xfrm>
            <a:off x="1525498" y="7356144"/>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4" name="Google Shape;534;p45">
            <a:extLst>
              <a:ext uri="{FF2B5EF4-FFF2-40B4-BE49-F238E27FC236}">
                <a16:creationId xmlns:a16="http://schemas.microsoft.com/office/drawing/2014/main" id="{1D6163E0-114C-D353-2B23-7A63FEFDD19F}"/>
              </a:ext>
            </a:extLst>
          </p:cNvPr>
          <p:cNvSpPr/>
          <p:nvPr/>
        </p:nvSpPr>
        <p:spPr>
          <a:xfrm>
            <a:off x="1632778" y="8995416"/>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€150 M</a:t>
            </a:r>
            <a:endParaRPr sz="1800" dirty="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Romanian cash flow management market is part of a growing global trend, with a focus on SMEs, freelancers, and professionals.</a:t>
            </a: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€80 M</a:t>
            </a:r>
            <a:endParaRPr sz="1800" dirty="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market for cash flow management tools in Romania is projected to grow to €80 million by 2030</a:t>
            </a: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€50 M</a:t>
            </a:r>
            <a:endParaRPr sz="1800" dirty="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The current market for cash flow management tools in Romania, </a:t>
            </a:r>
            <a:r>
              <a:rPr lang="en-US" dirty="0">
                <a:solidFill>
                  <a:srgbClr val="F8FAFF"/>
                </a:solidFill>
                <a:latin typeface="Assistant" pitchFamily="2" charset="-79"/>
                <a:cs typeface="Assistant" pitchFamily="2" charset="-79"/>
              </a:rPr>
              <a:t>as of 2025.</a:t>
            </a:r>
            <a:endParaRPr dirty="0">
              <a:latin typeface="Assistant" pitchFamily="2" charset="-79"/>
              <a:cs typeface="Assistant" pitchFamily="2" charset="-79"/>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534" name="Google Shape;534;p45"/>
          <p:cNvSpPr/>
          <p:nvPr/>
        </p:nvSpPr>
        <p:spPr>
          <a:xfrm>
            <a:off x="1692337" y="3482905"/>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
        <p:nvSpPr>
          <p:cNvPr id="2" name="Google Shape;241;p31">
            <a:extLst>
              <a:ext uri="{FF2B5EF4-FFF2-40B4-BE49-F238E27FC236}">
                <a16:creationId xmlns:a16="http://schemas.microsoft.com/office/drawing/2014/main" id="{0801285A-A898-EA18-2490-4EA992E07F7D}"/>
              </a:ext>
            </a:extLst>
          </p:cNvPr>
          <p:cNvSpPr txBox="1">
            <a:spLocks/>
          </p:cNvSpPr>
          <p:nvPr/>
        </p:nvSpPr>
        <p:spPr>
          <a:xfrm>
            <a:off x="188400"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BUSINESS PLAN</a:t>
            </a:r>
          </a:p>
        </p:txBody>
      </p:sp>
      <p:cxnSp>
        <p:nvCxnSpPr>
          <p:cNvPr id="4" name="Google Shape;248;p31">
            <a:extLst>
              <a:ext uri="{FF2B5EF4-FFF2-40B4-BE49-F238E27FC236}">
                <a16:creationId xmlns:a16="http://schemas.microsoft.com/office/drawing/2014/main" id="{1139C4C5-72FA-6733-BFD6-57EAC257C7E5}"/>
              </a:ext>
            </a:extLst>
          </p:cNvPr>
          <p:cNvCxnSpPr>
            <a:cxnSpLocks/>
          </p:cNvCxnSpPr>
          <p:nvPr/>
        </p:nvCxnSpPr>
        <p:spPr>
          <a:xfrm>
            <a:off x="188400" y="5640630"/>
            <a:ext cx="840638"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170EDEBF-5A44-58D0-0C10-CDFC5FE8199A}"/>
              </a:ext>
            </a:extLst>
          </p:cNvPr>
          <p:cNvSpPr txBox="1">
            <a:spLocks/>
          </p:cNvSpPr>
          <p:nvPr/>
        </p:nvSpPr>
        <p:spPr>
          <a:xfrm>
            <a:off x="-777603"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grpSp>
        <p:nvGrpSpPr>
          <p:cNvPr id="2" name="Google Shape;307;p34">
            <a:extLst>
              <a:ext uri="{FF2B5EF4-FFF2-40B4-BE49-F238E27FC236}">
                <a16:creationId xmlns:a16="http://schemas.microsoft.com/office/drawing/2014/main" id="{CA9D0959-1691-8B4D-75FD-AF4F601B0206}"/>
              </a:ext>
            </a:extLst>
          </p:cNvPr>
          <p:cNvGrpSpPr/>
          <p:nvPr/>
        </p:nvGrpSpPr>
        <p:grpSpPr>
          <a:xfrm>
            <a:off x="10039472" y="1324594"/>
            <a:ext cx="420775" cy="393561"/>
            <a:chOff x="-4118225" y="3990475"/>
            <a:chExt cx="292225" cy="273325"/>
          </a:xfrm>
        </p:grpSpPr>
        <p:sp>
          <p:nvSpPr>
            <p:cNvPr id="3" name="Google Shape;308;p34">
              <a:extLst>
                <a:ext uri="{FF2B5EF4-FFF2-40B4-BE49-F238E27FC236}">
                  <a16:creationId xmlns:a16="http://schemas.microsoft.com/office/drawing/2014/main" id="{596EAEB0-9308-BE1A-4D86-ADB271749FC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9;p34">
              <a:extLst>
                <a:ext uri="{FF2B5EF4-FFF2-40B4-BE49-F238E27FC236}">
                  <a16:creationId xmlns:a16="http://schemas.microsoft.com/office/drawing/2014/main" id="{A63C9CC0-E2CF-34FC-1D41-D49E96C7B12B}"/>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03694521-646F-908E-D492-8E21BD8D692C}"/>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1;p34">
              <a:extLst>
                <a:ext uri="{FF2B5EF4-FFF2-40B4-BE49-F238E27FC236}">
                  <a16:creationId xmlns:a16="http://schemas.microsoft.com/office/drawing/2014/main" id="{AC3CF39A-0E67-5990-50A4-D741DC878A5F}"/>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669;p65">
            <a:extLst>
              <a:ext uri="{FF2B5EF4-FFF2-40B4-BE49-F238E27FC236}">
                <a16:creationId xmlns:a16="http://schemas.microsoft.com/office/drawing/2014/main" id="{03A97EAB-10AA-90DF-0BF0-E2202205EFC5}"/>
              </a:ext>
            </a:extLst>
          </p:cNvPr>
          <p:cNvGrpSpPr/>
          <p:nvPr/>
        </p:nvGrpSpPr>
        <p:grpSpPr>
          <a:xfrm>
            <a:off x="-1229425" y="2978269"/>
            <a:ext cx="387641" cy="387641"/>
            <a:chOff x="7199196" y="1561258"/>
            <a:chExt cx="397866" cy="397866"/>
          </a:xfrm>
          <a:solidFill>
            <a:schemeClr val="tx1"/>
          </a:solidFill>
        </p:grpSpPr>
        <p:sp>
          <p:nvSpPr>
            <p:cNvPr id="8" name="Google Shape;7670;p65">
              <a:extLst>
                <a:ext uri="{FF2B5EF4-FFF2-40B4-BE49-F238E27FC236}">
                  <a16:creationId xmlns:a16="http://schemas.microsoft.com/office/drawing/2014/main" id="{4B5568A8-7F5E-6A12-795D-85A2AA3758A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71;p65">
              <a:extLst>
                <a:ext uri="{FF2B5EF4-FFF2-40B4-BE49-F238E27FC236}">
                  <a16:creationId xmlns:a16="http://schemas.microsoft.com/office/drawing/2014/main" id="{9FD78AEA-7B83-EFE7-9F9D-7CFDAF797EE1}"/>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2;p65">
              <a:extLst>
                <a:ext uri="{FF2B5EF4-FFF2-40B4-BE49-F238E27FC236}">
                  <a16:creationId xmlns:a16="http://schemas.microsoft.com/office/drawing/2014/main" id="{9B66FBE3-6CB8-5093-AA02-3F698CDE75B8}"/>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1">
            <a:extLst>
              <a:ext uri="{FF2B5EF4-FFF2-40B4-BE49-F238E27FC236}">
                <a16:creationId xmlns:a16="http://schemas.microsoft.com/office/drawing/2014/main" id="{03324DDB-67D5-5109-92D0-75C8D5F2FA9B}"/>
              </a:ext>
            </a:extLst>
          </p:cNvPr>
          <p:cNvGrpSpPr/>
          <p:nvPr/>
        </p:nvGrpSpPr>
        <p:grpSpPr>
          <a:xfrm>
            <a:off x="10088249" y="2988636"/>
            <a:ext cx="366364" cy="367290"/>
            <a:chOff x="-61783350" y="3743950"/>
            <a:chExt cx="316650" cy="317450"/>
          </a:xfrm>
          <a:solidFill>
            <a:schemeClr val="tx1"/>
          </a:solidFill>
        </p:grpSpPr>
        <p:sp>
          <p:nvSpPr>
            <p:cNvPr id="12" name="Google Shape;5523;p61">
              <a:extLst>
                <a:ext uri="{FF2B5EF4-FFF2-40B4-BE49-F238E27FC236}">
                  <a16:creationId xmlns:a16="http://schemas.microsoft.com/office/drawing/2014/main" id="{16346376-6853-D58B-ECA6-D05C22E741E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4;p61">
              <a:extLst>
                <a:ext uri="{FF2B5EF4-FFF2-40B4-BE49-F238E27FC236}">
                  <a16:creationId xmlns:a16="http://schemas.microsoft.com/office/drawing/2014/main" id="{A435F038-4770-9A58-FEB8-0F7F0D692EC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16;p61">
            <a:extLst>
              <a:ext uri="{FF2B5EF4-FFF2-40B4-BE49-F238E27FC236}">
                <a16:creationId xmlns:a16="http://schemas.microsoft.com/office/drawing/2014/main" id="{C83F545C-FE21-4E70-2F72-A1568A8BFB43}"/>
              </a:ext>
            </a:extLst>
          </p:cNvPr>
          <p:cNvGrpSpPr/>
          <p:nvPr/>
        </p:nvGrpSpPr>
        <p:grpSpPr>
          <a:xfrm>
            <a:off x="-1237423" y="1330514"/>
            <a:ext cx="404368" cy="387641"/>
            <a:chOff x="1674750" y="3254050"/>
            <a:chExt cx="294575" cy="295375"/>
          </a:xfrm>
          <a:solidFill>
            <a:schemeClr val="tx1"/>
          </a:solidFill>
        </p:grpSpPr>
        <p:sp>
          <p:nvSpPr>
            <p:cNvPr id="15" name="Google Shape;5717;p61">
              <a:extLst>
                <a:ext uri="{FF2B5EF4-FFF2-40B4-BE49-F238E27FC236}">
                  <a16:creationId xmlns:a16="http://schemas.microsoft.com/office/drawing/2014/main" id="{C1E709F9-3165-6279-14F9-FF7C249451BF}"/>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8;p61">
              <a:extLst>
                <a:ext uri="{FF2B5EF4-FFF2-40B4-BE49-F238E27FC236}">
                  <a16:creationId xmlns:a16="http://schemas.microsoft.com/office/drawing/2014/main" id="{D9828BF7-7AF9-DBF3-FAC8-3ABA9F901A22}"/>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9;p61">
              <a:extLst>
                <a:ext uri="{FF2B5EF4-FFF2-40B4-BE49-F238E27FC236}">
                  <a16:creationId xmlns:a16="http://schemas.microsoft.com/office/drawing/2014/main" id="{D2896ACF-FC21-FAF6-C34E-F8EB082C3F0A}"/>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731077" y="1483811"/>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extLst>
              <p:ext uri="{D42A27DB-BD31-4B8C-83A1-F6EECF244321}">
                <p14:modId xmlns:p14="http://schemas.microsoft.com/office/powerpoint/2010/main" val="1754246080"/>
              </p:ext>
            </p:extLst>
          </p:nvPr>
        </p:nvGraphicFramePr>
        <p:xfrm>
          <a:off x="713225" y="1353128"/>
          <a:ext cx="7717552" cy="32543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6">
                  <a:extLst>
                    <a:ext uri="{9D8B030D-6E8A-4147-A177-3AD203B41FA5}">
                      <a16:colId xmlns:a16="http://schemas.microsoft.com/office/drawing/2014/main" val="20003"/>
                    </a:ext>
                  </a:extLst>
                </a:gridCol>
                <a:gridCol w="1544701">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KEY PARTNERS</a:t>
                      </a:r>
                      <a:endParaRPr sz="1200" dirty="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Exchange Bureaus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Competitive exchange rates and P2P cash delivery system</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Multi-location integration eliminating need for intermediaries for faster, more cost effective transactions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In-app support, live chat, email assistance, personalized notifications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Businesses and </a:t>
                      </a:r>
                      <a:r>
                        <a:rPr lang="en-US" sz="1000" dirty="0">
                          <a:solidFill>
                            <a:schemeClr val="dk1"/>
                          </a:solidFill>
                          <a:latin typeface="Assistant"/>
                          <a:ea typeface="Assistant"/>
                          <a:cs typeface="Assistant"/>
                          <a:sym typeface="Assistant"/>
                        </a:rPr>
                        <a:t>tech-savvy individuals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Skilled development team, support team and funding</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Social media ads, SEO, email campaigns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Platform development budget, marketing budget, customer support budget</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Tiered Partner Subscriptions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grpSp>
        <p:nvGrpSpPr>
          <p:cNvPr id="2" name="Google Shape;307;p34">
            <a:extLst>
              <a:ext uri="{FF2B5EF4-FFF2-40B4-BE49-F238E27FC236}">
                <a16:creationId xmlns:a16="http://schemas.microsoft.com/office/drawing/2014/main" id="{A1839CCF-7CAF-5935-8FBD-03851A84744C}"/>
              </a:ext>
            </a:extLst>
          </p:cNvPr>
          <p:cNvGrpSpPr/>
          <p:nvPr/>
        </p:nvGrpSpPr>
        <p:grpSpPr>
          <a:xfrm>
            <a:off x="4281187" y="-2202599"/>
            <a:ext cx="420775" cy="393561"/>
            <a:chOff x="-4118225" y="3990475"/>
            <a:chExt cx="292225" cy="273325"/>
          </a:xfrm>
        </p:grpSpPr>
        <p:sp>
          <p:nvSpPr>
            <p:cNvPr id="3" name="Google Shape;308;p34">
              <a:extLst>
                <a:ext uri="{FF2B5EF4-FFF2-40B4-BE49-F238E27FC236}">
                  <a16:creationId xmlns:a16="http://schemas.microsoft.com/office/drawing/2014/main" id="{5E49DBD7-7952-06E1-79B9-C1EF8EA5876F}"/>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9;p34">
              <a:extLst>
                <a:ext uri="{FF2B5EF4-FFF2-40B4-BE49-F238E27FC236}">
                  <a16:creationId xmlns:a16="http://schemas.microsoft.com/office/drawing/2014/main" id="{1024F81A-06CB-3187-64AB-9E2C43C93E36}"/>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E9DA07B8-9143-C6EA-9D6D-4D8CB7BFDD78}"/>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1;p34">
              <a:extLst>
                <a:ext uri="{FF2B5EF4-FFF2-40B4-BE49-F238E27FC236}">
                  <a16:creationId xmlns:a16="http://schemas.microsoft.com/office/drawing/2014/main" id="{7ACBFC67-DBE4-79D2-9678-9A420F23DA9C}"/>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669;p65">
            <a:extLst>
              <a:ext uri="{FF2B5EF4-FFF2-40B4-BE49-F238E27FC236}">
                <a16:creationId xmlns:a16="http://schemas.microsoft.com/office/drawing/2014/main" id="{22DA4DDC-F6DC-FF9A-D7BE-BCD14BC8768F}"/>
              </a:ext>
            </a:extLst>
          </p:cNvPr>
          <p:cNvGrpSpPr/>
          <p:nvPr/>
        </p:nvGrpSpPr>
        <p:grpSpPr>
          <a:xfrm>
            <a:off x="796225" y="-617781"/>
            <a:ext cx="387641" cy="387641"/>
            <a:chOff x="7199196" y="1561258"/>
            <a:chExt cx="397866" cy="397866"/>
          </a:xfrm>
          <a:solidFill>
            <a:schemeClr val="tx1"/>
          </a:solidFill>
        </p:grpSpPr>
        <p:sp>
          <p:nvSpPr>
            <p:cNvPr id="8" name="Google Shape;7670;p65">
              <a:extLst>
                <a:ext uri="{FF2B5EF4-FFF2-40B4-BE49-F238E27FC236}">
                  <a16:creationId xmlns:a16="http://schemas.microsoft.com/office/drawing/2014/main" id="{47C9034E-2641-DF2C-7C75-C07617B97273}"/>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71;p65">
              <a:extLst>
                <a:ext uri="{FF2B5EF4-FFF2-40B4-BE49-F238E27FC236}">
                  <a16:creationId xmlns:a16="http://schemas.microsoft.com/office/drawing/2014/main" id="{F20C4E82-A2C5-3460-1EEB-00F1D9707AF5}"/>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2;p65">
              <a:extLst>
                <a:ext uri="{FF2B5EF4-FFF2-40B4-BE49-F238E27FC236}">
                  <a16:creationId xmlns:a16="http://schemas.microsoft.com/office/drawing/2014/main" id="{A849252B-DB9F-CEFC-82A3-CB67818D707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1">
            <a:extLst>
              <a:ext uri="{FF2B5EF4-FFF2-40B4-BE49-F238E27FC236}">
                <a16:creationId xmlns:a16="http://schemas.microsoft.com/office/drawing/2014/main" id="{0C228C32-CAB9-712F-C693-01494BEDE5BB}"/>
              </a:ext>
            </a:extLst>
          </p:cNvPr>
          <p:cNvGrpSpPr/>
          <p:nvPr/>
        </p:nvGrpSpPr>
        <p:grpSpPr>
          <a:xfrm>
            <a:off x="4329964" y="-538557"/>
            <a:ext cx="366364" cy="367290"/>
            <a:chOff x="-61783350" y="3743950"/>
            <a:chExt cx="316650" cy="317450"/>
          </a:xfrm>
          <a:solidFill>
            <a:schemeClr val="tx1"/>
          </a:solidFill>
        </p:grpSpPr>
        <p:sp>
          <p:nvSpPr>
            <p:cNvPr id="12" name="Google Shape;5523;p61">
              <a:extLst>
                <a:ext uri="{FF2B5EF4-FFF2-40B4-BE49-F238E27FC236}">
                  <a16:creationId xmlns:a16="http://schemas.microsoft.com/office/drawing/2014/main" id="{9D9B8A9B-4817-BF4A-DA0A-C491FA3B6969}"/>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4;p61">
              <a:extLst>
                <a:ext uri="{FF2B5EF4-FFF2-40B4-BE49-F238E27FC236}">
                  <a16:creationId xmlns:a16="http://schemas.microsoft.com/office/drawing/2014/main" id="{C139F057-F8CA-62B0-E4F3-A893315E5915}"/>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16;p61">
            <a:extLst>
              <a:ext uri="{FF2B5EF4-FFF2-40B4-BE49-F238E27FC236}">
                <a16:creationId xmlns:a16="http://schemas.microsoft.com/office/drawing/2014/main" id="{2E5EFFEA-D32B-8A6C-3ACC-B942F6C2444B}"/>
              </a:ext>
            </a:extLst>
          </p:cNvPr>
          <p:cNvGrpSpPr/>
          <p:nvPr/>
        </p:nvGrpSpPr>
        <p:grpSpPr>
          <a:xfrm>
            <a:off x="788227" y="-2265536"/>
            <a:ext cx="404368" cy="387641"/>
            <a:chOff x="1674750" y="3254050"/>
            <a:chExt cx="294575" cy="295375"/>
          </a:xfrm>
          <a:solidFill>
            <a:schemeClr val="tx1"/>
          </a:solidFill>
        </p:grpSpPr>
        <p:sp>
          <p:nvSpPr>
            <p:cNvPr id="15" name="Google Shape;5717;p61">
              <a:extLst>
                <a:ext uri="{FF2B5EF4-FFF2-40B4-BE49-F238E27FC236}">
                  <a16:creationId xmlns:a16="http://schemas.microsoft.com/office/drawing/2014/main" id="{586E6379-60EF-099F-3C08-C78889B5522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8;p61">
              <a:extLst>
                <a:ext uri="{FF2B5EF4-FFF2-40B4-BE49-F238E27FC236}">
                  <a16:creationId xmlns:a16="http://schemas.microsoft.com/office/drawing/2014/main" id="{1A198689-EAC1-1306-B685-93A24992ED4C}"/>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9;p61">
              <a:extLst>
                <a:ext uri="{FF2B5EF4-FFF2-40B4-BE49-F238E27FC236}">
                  <a16:creationId xmlns:a16="http://schemas.microsoft.com/office/drawing/2014/main" id="{A7300B7E-64F0-B87E-5E10-41A1630802F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STRATEGY</a:t>
            </a:r>
            <a:endParaRPr dirty="0"/>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a:t>
            </a:r>
            <a:r>
              <a:rPr lang="en-US" dirty="0"/>
              <a:t>QUARTER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QUARTER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QUARTER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a:t>
            </a:r>
            <a:r>
              <a:rPr lang="en-US" dirty="0"/>
              <a:t>QUARTER</a:t>
            </a:r>
            <a:endParaRPr dirty="0"/>
          </a:p>
        </p:txBody>
      </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05</a:t>
            </a:r>
            <a:endParaRPr sz="3000" dirty="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04</a:t>
            </a:r>
            <a:endParaRPr sz="3000" dirty="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cxnSpLocks/>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2" name="Google Shape;241;p31">
            <a:extLst>
              <a:ext uri="{FF2B5EF4-FFF2-40B4-BE49-F238E27FC236}">
                <a16:creationId xmlns:a16="http://schemas.microsoft.com/office/drawing/2014/main" id="{AA9CABA9-0FC3-7B55-34D9-C256412A680B}"/>
              </a:ext>
            </a:extLst>
          </p:cNvPr>
          <p:cNvSpPr txBox="1">
            <a:spLocks/>
          </p:cNvSpPr>
          <p:nvPr/>
        </p:nvSpPr>
        <p:spPr>
          <a:xfrm>
            <a:off x="160775" y="-168718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MK &amp; SALES STRATEGY</a:t>
            </a:r>
          </a:p>
        </p:txBody>
      </p:sp>
      <p:cxnSp>
        <p:nvCxnSpPr>
          <p:cNvPr id="4" name="Google Shape;248;p31">
            <a:extLst>
              <a:ext uri="{FF2B5EF4-FFF2-40B4-BE49-F238E27FC236}">
                <a16:creationId xmlns:a16="http://schemas.microsoft.com/office/drawing/2014/main" id="{6F4A6C92-93B6-EB81-AC3E-9F74BEDF00DA}"/>
              </a:ext>
            </a:extLst>
          </p:cNvPr>
          <p:cNvCxnSpPr>
            <a:cxnSpLocks/>
          </p:cNvCxnSpPr>
          <p:nvPr/>
        </p:nvCxnSpPr>
        <p:spPr>
          <a:xfrm>
            <a:off x="-77965" y="5683939"/>
            <a:ext cx="86934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7A7FA2A-6418-B9AB-DFDC-7E2C6D3798D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3A1AC713-B8D0-118A-CA2D-02D8EB30A32E}"/>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MK &amp; SALES STRATEGY</a:t>
            </a:r>
            <a:endParaRPr dirty="0"/>
          </a:p>
        </p:txBody>
      </p:sp>
      <p:sp>
        <p:nvSpPr>
          <p:cNvPr id="242" name="Google Shape;242;p31">
            <a:extLst>
              <a:ext uri="{FF2B5EF4-FFF2-40B4-BE49-F238E27FC236}">
                <a16:creationId xmlns:a16="http://schemas.microsoft.com/office/drawing/2014/main" id="{0843FDD8-A7FC-96D8-0B05-207297E7CF1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43" name="Google Shape;243;p31">
            <a:extLst>
              <a:ext uri="{FF2B5EF4-FFF2-40B4-BE49-F238E27FC236}">
                <a16:creationId xmlns:a16="http://schemas.microsoft.com/office/drawing/2014/main" id="{C6B60563-477A-83EA-80BD-519E58D72C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D93DB699-DA3E-6B7F-980E-6578CC629256}"/>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09E80507-F447-54BA-0759-B87E5F664A1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0E670F6B-036A-35DB-2E6F-45DF0EDF1DE5}"/>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70AD51E-B559-56EE-E076-1A782A09F64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BF87DD4D-F07E-EADF-496A-73F842A58313}"/>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0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Tech-savvy individuals (18-55) needing fast, secure currency exchanges and businesses managing multi-location operations.</a:t>
            </a:r>
            <a:endParaRPr dirty="0"/>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P2P cash delivery alongside real-time rate comparisons bypassing intermediaries and offering faster, more secure, and cost-effective currency exchanges.</a:t>
            </a:r>
            <a:endParaRPr dirty="0"/>
          </a:p>
        </p:txBody>
      </p:sp>
      <p:sp>
        <p:nvSpPr>
          <p:cNvPr id="332" name="Google Shape;332;p35"/>
          <p:cNvSpPr txBox="1">
            <a:spLocks noGrp="1"/>
          </p:cNvSpPr>
          <p:nvPr>
            <p:ph type="subTitle" idx="3"/>
          </p:nvPr>
        </p:nvSpPr>
        <p:spPr>
          <a:xfrm>
            <a:off x="720075" y="3583698"/>
            <a:ext cx="2508034" cy="1258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Leads via ads, freemium trials, demos , case studies and emails. </a:t>
            </a:r>
            <a:r>
              <a:rPr lang="en-US" dirty="0">
                <a:solidFill>
                  <a:srgbClr val="F8FAFF"/>
                </a:solidFill>
                <a:latin typeface="Assistant" pitchFamily="2" charset="-79"/>
                <a:cs typeface="Assistant" pitchFamily="2" charset="-79"/>
              </a:rPr>
              <a:t>T</a:t>
            </a:r>
            <a:r>
              <a:rPr lang="en-US" b="0" i="0" dirty="0">
                <a:solidFill>
                  <a:srgbClr val="F8FAFF"/>
                </a:solidFill>
                <a:effectLst/>
                <a:latin typeface="Assistant" pitchFamily="2" charset="-79"/>
                <a:cs typeface="Assistant" pitchFamily="2" charset="-79"/>
              </a:rPr>
              <a:t>iered pricing and risk-free onboarding for partners. Retention and expansion through reviews, campaigns and community building.</a:t>
            </a:r>
            <a:endParaRPr lang="en-US" dirty="0">
              <a:latin typeface="Assistant" pitchFamily="2" charset="-79"/>
              <a:cs typeface="Assistant" pitchFamily="2" charset="-79"/>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stands out with direct P2P cash delivery, real-time rates, and multi-location management for businesses while the competition relies on intermediaries.</a:t>
            </a:r>
            <a:endParaRPr dirty="0"/>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MARKET</a:t>
            </a:r>
            <a:endParaRPr dirty="0"/>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Social media, email marketing, SEO/SEM, and online ads. A personalized options will capture customer preferences to tailor our product and offers.</a:t>
            </a:r>
            <a:endParaRPr dirty="0"/>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Engagement: 2.500+ users monthly</a:t>
            </a:r>
          </a:p>
          <a:p>
            <a:pPr marL="0" lvl="0" indent="0" algn="l" rtl="0">
              <a:spcBef>
                <a:spcPts val="0"/>
              </a:spcBef>
              <a:spcAft>
                <a:spcPts val="0"/>
              </a:spcAft>
              <a:buNone/>
            </a:pPr>
            <a:r>
              <a:rPr lang="en-US" dirty="0"/>
              <a:t>Transaction Volume: 5M+</a:t>
            </a:r>
          </a:p>
          <a:p>
            <a:pPr marL="0" lvl="0" indent="0" algn="l" rtl="0">
              <a:spcBef>
                <a:spcPts val="0"/>
              </a:spcBef>
              <a:spcAft>
                <a:spcPts val="0"/>
              </a:spcAft>
              <a:buNone/>
            </a:pPr>
            <a:r>
              <a:rPr lang="en-US" dirty="0"/>
              <a:t>Partner Onboarding: 50+</a:t>
            </a:r>
          </a:p>
          <a:p>
            <a:pPr marL="0" lvl="0" indent="0" algn="l" rtl="0">
              <a:spcBef>
                <a:spcPts val="0"/>
              </a:spcBef>
              <a:spcAft>
                <a:spcPts val="0"/>
              </a:spcAft>
              <a:buNone/>
            </a:pPr>
            <a:r>
              <a:rPr lang="en-US" dirty="0"/>
              <a:t>Conversion Rate: 1.5-2% advantage</a:t>
            </a:r>
          </a:p>
          <a:p>
            <a:pPr marL="0" lvl="0" indent="0" algn="l" rtl="0">
              <a:spcBef>
                <a:spcPts val="0"/>
              </a:spcBef>
              <a:spcAft>
                <a:spcPts val="0"/>
              </a:spcAft>
              <a:buNone/>
            </a:pPr>
            <a:r>
              <a:rPr lang="en-US" dirty="0"/>
              <a:t>Customer Retention: 65%</a:t>
            </a:r>
            <a:endParaRPr dirty="0"/>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AND GOALS</a:t>
            </a:r>
            <a:endParaRPr dirty="0"/>
          </a:p>
        </p:txBody>
      </p:sp>
      <p:grpSp>
        <p:nvGrpSpPr>
          <p:cNvPr id="2" name="Google Shape;5528;p61">
            <a:extLst>
              <a:ext uri="{FF2B5EF4-FFF2-40B4-BE49-F238E27FC236}">
                <a16:creationId xmlns:a16="http://schemas.microsoft.com/office/drawing/2014/main" id="{71332E08-C3D1-98E2-0767-C468F903E04A}"/>
              </a:ext>
            </a:extLst>
          </p:cNvPr>
          <p:cNvGrpSpPr/>
          <p:nvPr/>
        </p:nvGrpSpPr>
        <p:grpSpPr>
          <a:xfrm>
            <a:off x="947367" y="-1020290"/>
            <a:ext cx="369112" cy="364657"/>
            <a:chOff x="-59869425" y="4102225"/>
            <a:chExt cx="319025" cy="315175"/>
          </a:xfrm>
          <a:solidFill>
            <a:schemeClr val="tx1"/>
          </a:solidFill>
        </p:grpSpPr>
        <p:sp>
          <p:nvSpPr>
            <p:cNvPr id="3" name="Google Shape;5529;p61">
              <a:extLst>
                <a:ext uri="{FF2B5EF4-FFF2-40B4-BE49-F238E27FC236}">
                  <a16:creationId xmlns:a16="http://schemas.microsoft.com/office/drawing/2014/main" id="{79E07ABD-1114-A454-CFCF-8CAFA9ABF468}"/>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30;p61">
              <a:extLst>
                <a:ext uri="{FF2B5EF4-FFF2-40B4-BE49-F238E27FC236}">
                  <a16:creationId xmlns:a16="http://schemas.microsoft.com/office/drawing/2014/main" id="{41A5E4FB-7DA0-600F-591F-83C98E4A1E18}"/>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31;p61">
              <a:extLst>
                <a:ext uri="{FF2B5EF4-FFF2-40B4-BE49-F238E27FC236}">
                  <a16:creationId xmlns:a16="http://schemas.microsoft.com/office/drawing/2014/main" id="{CB39211C-5C10-790A-3B99-EE03BBE01B84}"/>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32;p61">
              <a:extLst>
                <a:ext uri="{FF2B5EF4-FFF2-40B4-BE49-F238E27FC236}">
                  <a16:creationId xmlns:a16="http://schemas.microsoft.com/office/drawing/2014/main" id="{FEC59E1C-C111-BEB9-395E-EFEEC27329D2}"/>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10;p61">
            <a:extLst>
              <a:ext uri="{FF2B5EF4-FFF2-40B4-BE49-F238E27FC236}">
                <a16:creationId xmlns:a16="http://schemas.microsoft.com/office/drawing/2014/main" id="{9887FFA7-2189-6C11-5433-C0C7002F7058}"/>
              </a:ext>
            </a:extLst>
          </p:cNvPr>
          <p:cNvGrpSpPr/>
          <p:nvPr/>
        </p:nvGrpSpPr>
        <p:grpSpPr>
          <a:xfrm>
            <a:off x="4374321" y="-1005712"/>
            <a:ext cx="350079" cy="350079"/>
            <a:chOff x="3860400" y="3955025"/>
            <a:chExt cx="296175" cy="296175"/>
          </a:xfrm>
          <a:solidFill>
            <a:schemeClr val="tx1"/>
          </a:solidFill>
        </p:grpSpPr>
        <p:sp>
          <p:nvSpPr>
            <p:cNvPr id="8" name="Google Shape;5811;p61">
              <a:extLst>
                <a:ext uri="{FF2B5EF4-FFF2-40B4-BE49-F238E27FC236}">
                  <a16:creationId xmlns:a16="http://schemas.microsoft.com/office/drawing/2014/main" id="{E20045E4-9637-50E6-065A-1880D3F3BE0E}"/>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12;p61">
              <a:extLst>
                <a:ext uri="{FF2B5EF4-FFF2-40B4-BE49-F238E27FC236}">
                  <a16:creationId xmlns:a16="http://schemas.microsoft.com/office/drawing/2014/main" id="{220BE296-9082-0384-796A-83D669C42818}"/>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13;p61">
              <a:extLst>
                <a:ext uri="{FF2B5EF4-FFF2-40B4-BE49-F238E27FC236}">
                  <a16:creationId xmlns:a16="http://schemas.microsoft.com/office/drawing/2014/main" id="{CD78F536-C5BC-38C3-ED36-B1D908F6A74B}"/>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14;p61">
              <a:extLst>
                <a:ext uri="{FF2B5EF4-FFF2-40B4-BE49-F238E27FC236}">
                  <a16:creationId xmlns:a16="http://schemas.microsoft.com/office/drawing/2014/main" id="{EA757F09-9B78-55F5-F105-5BCD09ECD8A5}"/>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15;p61">
              <a:extLst>
                <a:ext uri="{FF2B5EF4-FFF2-40B4-BE49-F238E27FC236}">
                  <a16:creationId xmlns:a16="http://schemas.microsoft.com/office/drawing/2014/main" id="{E8FE8160-5236-DA79-F155-0BCE82E059B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0BF1E5D-B9AE-4511-10CA-377BA4B0B035}"/>
              </a:ext>
            </a:extLst>
          </p:cNvPr>
          <p:cNvSpPr>
            <a:spLocks noGrp="1"/>
          </p:cNvSpPr>
          <p:nvPr>
            <p:ph type="title"/>
          </p:nvPr>
        </p:nvSpPr>
        <p:spPr/>
        <p:txBody>
          <a:bodyPr/>
          <a:lstStyle/>
          <a:p>
            <a:r>
              <a:rPr lang="en-US" dirty="0"/>
              <a:t>PARTNER GROWTH, CLIENT VALUE</a:t>
            </a:r>
          </a:p>
        </p:txBody>
      </p:sp>
      <p:sp>
        <p:nvSpPr>
          <p:cNvPr id="25" name="Subtitle 24">
            <a:extLst>
              <a:ext uri="{FF2B5EF4-FFF2-40B4-BE49-F238E27FC236}">
                <a16:creationId xmlns:a16="http://schemas.microsoft.com/office/drawing/2014/main" id="{2E919D0F-DF31-3C81-24F8-6DF36374A2E3}"/>
              </a:ext>
            </a:extLst>
          </p:cNvPr>
          <p:cNvSpPr>
            <a:spLocks noGrp="1"/>
          </p:cNvSpPr>
          <p:nvPr>
            <p:ph type="subTitle" idx="1"/>
          </p:nvPr>
        </p:nvSpPr>
        <p:spPr>
          <a:xfrm>
            <a:off x="3843626" y="2973950"/>
            <a:ext cx="3077874" cy="1518300"/>
          </a:xfrm>
        </p:spPr>
        <p:txBody>
          <a:bodyPr/>
          <a:lstStyle/>
          <a:p>
            <a:r>
              <a:rPr lang="en-US" sz="1800" b="1" dirty="0"/>
              <a:t>FREE</a:t>
            </a:r>
            <a:r>
              <a:rPr lang="en-US" dirty="0"/>
              <a:t> access to core features (finding closest and best rates for all the enrolled partners).</a:t>
            </a:r>
          </a:p>
        </p:txBody>
      </p:sp>
      <p:sp>
        <p:nvSpPr>
          <p:cNvPr id="26" name="Subtitle 25">
            <a:extLst>
              <a:ext uri="{FF2B5EF4-FFF2-40B4-BE49-F238E27FC236}">
                <a16:creationId xmlns:a16="http://schemas.microsoft.com/office/drawing/2014/main" id="{E960D712-6BB0-598E-7536-F4D8BED53379}"/>
              </a:ext>
            </a:extLst>
          </p:cNvPr>
          <p:cNvSpPr>
            <a:spLocks noGrp="1"/>
          </p:cNvSpPr>
          <p:nvPr>
            <p:ph type="subTitle" idx="2"/>
          </p:nvPr>
        </p:nvSpPr>
        <p:spPr>
          <a:xfrm>
            <a:off x="411126" y="2973950"/>
            <a:ext cx="3077874" cy="1518300"/>
          </a:xfrm>
        </p:spPr>
        <p:txBody>
          <a:bodyPr/>
          <a:lstStyle/>
          <a:p>
            <a:r>
              <a:rPr lang="en-US" sz="1800" b="1" dirty="0"/>
              <a:t>TIERED SUBSCRIPTIONS</a:t>
            </a:r>
            <a:r>
              <a:rPr lang="en-US" b="1" dirty="0"/>
              <a:t> </a:t>
            </a:r>
            <a:r>
              <a:rPr lang="en-US" dirty="0"/>
              <a:t>pricing based on number of locations (</a:t>
            </a:r>
            <a:r>
              <a:rPr lang="en-US" b="1" dirty="0"/>
              <a:t>€50</a:t>
            </a:r>
            <a:r>
              <a:rPr lang="en-US" dirty="0"/>
              <a:t>/month for </a:t>
            </a:r>
            <a:r>
              <a:rPr lang="en-US" b="1" dirty="0"/>
              <a:t>1–5</a:t>
            </a:r>
            <a:r>
              <a:rPr lang="en-US" dirty="0"/>
              <a:t> </a:t>
            </a:r>
            <a:r>
              <a:rPr lang="en-US" b="1" dirty="0"/>
              <a:t>locations</a:t>
            </a:r>
            <a:r>
              <a:rPr lang="en-US" dirty="0"/>
              <a:t>), scaling with volume discounts and premium perks like API access (up to </a:t>
            </a:r>
            <a:r>
              <a:rPr lang="en-US" b="1" dirty="0"/>
              <a:t>€500</a:t>
            </a:r>
            <a:r>
              <a:rPr lang="en-US" dirty="0"/>
              <a:t>/month for </a:t>
            </a:r>
            <a:r>
              <a:rPr lang="en-US" b="1" dirty="0"/>
              <a:t>10+</a:t>
            </a:r>
            <a:r>
              <a:rPr lang="en-US" dirty="0"/>
              <a:t> </a:t>
            </a:r>
            <a:r>
              <a:rPr lang="en-US" b="1" dirty="0"/>
              <a:t>locations</a:t>
            </a:r>
            <a:r>
              <a:rPr lang="en-US" dirty="0"/>
              <a:t>). </a:t>
            </a:r>
          </a:p>
        </p:txBody>
      </p:sp>
      <p:sp>
        <p:nvSpPr>
          <p:cNvPr id="27" name="Subtitle 26">
            <a:extLst>
              <a:ext uri="{FF2B5EF4-FFF2-40B4-BE49-F238E27FC236}">
                <a16:creationId xmlns:a16="http://schemas.microsoft.com/office/drawing/2014/main" id="{CA2E03F6-AFED-7BB5-95F2-B160FFF0BBF2}"/>
              </a:ext>
            </a:extLst>
          </p:cNvPr>
          <p:cNvSpPr>
            <a:spLocks noGrp="1"/>
          </p:cNvSpPr>
          <p:nvPr>
            <p:ph type="subTitle" idx="3"/>
          </p:nvPr>
        </p:nvSpPr>
        <p:spPr/>
        <p:txBody>
          <a:bodyPr/>
          <a:lstStyle/>
          <a:p>
            <a:r>
              <a:rPr lang="en-US" dirty="0"/>
              <a:t>PARTNER</a:t>
            </a:r>
          </a:p>
        </p:txBody>
      </p:sp>
      <p:sp>
        <p:nvSpPr>
          <p:cNvPr id="28" name="Subtitle 27">
            <a:extLst>
              <a:ext uri="{FF2B5EF4-FFF2-40B4-BE49-F238E27FC236}">
                <a16:creationId xmlns:a16="http://schemas.microsoft.com/office/drawing/2014/main" id="{AD88F648-C9D4-B33A-1A89-08896127FCC7}"/>
              </a:ext>
            </a:extLst>
          </p:cNvPr>
          <p:cNvSpPr>
            <a:spLocks noGrp="1"/>
          </p:cNvSpPr>
          <p:nvPr>
            <p:ph type="subTitle" idx="4"/>
          </p:nvPr>
        </p:nvSpPr>
        <p:spPr/>
        <p:txBody>
          <a:bodyPr/>
          <a:lstStyle/>
          <a:p>
            <a:r>
              <a:rPr lang="en-US" dirty="0"/>
              <a:t>USER</a:t>
            </a:r>
          </a:p>
        </p:txBody>
      </p:sp>
      <p:grpSp>
        <p:nvGrpSpPr>
          <p:cNvPr id="29" name="Google Shape;5528;p61">
            <a:extLst>
              <a:ext uri="{FF2B5EF4-FFF2-40B4-BE49-F238E27FC236}">
                <a16:creationId xmlns:a16="http://schemas.microsoft.com/office/drawing/2014/main" id="{C53B58BD-71A6-38B2-EB46-6A7DA00D891F}"/>
              </a:ext>
            </a:extLst>
          </p:cNvPr>
          <p:cNvGrpSpPr/>
          <p:nvPr/>
        </p:nvGrpSpPr>
        <p:grpSpPr>
          <a:xfrm>
            <a:off x="979913" y="1993246"/>
            <a:ext cx="369112" cy="364657"/>
            <a:chOff x="-59869425" y="4102225"/>
            <a:chExt cx="319025" cy="315175"/>
          </a:xfrm>
          <a:solidFill>
            <a:schemeClr val="tx1"/>
          </a:solidFill>
        </p:grpSpPr>
        <p:sp>
          <p:nvSpPr>
            <p:cNvPr id="30" name="Google Shape;5529;p61">
              <a:extLst>
                <a:ext uri="{FF2B5EF4-FFF2-40B4-BE49-F238E27FC236}">
                  <a16:creationId xmlns:a16="http://schemas.microsoft.com/office/drawing/2014/main" id="{A4A228F1-8F27-CB78-3336-9B71E55CB2EA}"/>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0;p61">
              <a:extLst>
                <a:ext uri="{FF2B5EF4-FFF2-40B4-BE49-F238E27FC236}">
                  <a16:creationId xmlns:a16="http://schemas.microsoft.com/office/drawing/2014/main" id="{70494F5B-E5E0-5799-91BF-14D09D4C600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1;p61">
              <a:extLst>
                <a:ext uri="{FF2B5EF4-FFF2-40B4-BE49-F238E27FC236}">
                  <a16:creationId xmlns:a16="http://schemas.microsoft.com/office/drawing/2014/main" id="{E2D1B6CD-575F-B1AF-7A21-DCB1141C9D9A}"/>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32;p61">
              <a:extLst>
                <a:ext uri="{FF2B5EF4-FFF2-40B4-BE49-F238E27FC236}">
                  <a16:creationId xmlns:a16="http://schemas.microsoft.com/office/drawing/2014/main" id="{4DEF8A57-8329-7289-257A-0EF47BC332D9}"/>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810;p61">
            <a:extLst>
              <a:ext uri="{FF2B5EF4-FFF2-40B4-BE49-F238E27FC236}">
                <a16:creationId xmlns:a16="http://schemas.microsoft.com/office/drawing/2014/main" id="{FAED147C-68AC-BCF1-394E-609ECD56722A}"/>
              </a:ext>
            </a:extLst>
          </p:cNvPr>
          <p:cNvGrpSpPr/>
          <p:nvPr/>
        </p:nvGrpSpPr>
        <p:grpSpPr>
          <a:xfrm>
            <a:off x="4406867" y="2007824"/>
            <a:ext cx="350079" cy="350079"/>
            <a:chOff x="3860400" y="3955025"/>
            <a:chExt cx="296175" cy="296175"/>
          </a:xfrm>
          <a:solidFill>
            <a:schemeClr val="tx1"/>
          </a:solidFill>
        </p:grpSpPr>
        <p:sp>
          <p:nvSpPr>
            <p:cNvPr id="35" name="Google Shape;5811;p61">
              <a:extLst>
                <a:ext uri="{FF2B5EF4-FFF2-40B4-BE49-F238E27FC236}">
                  <a16:creationId xmlns:a16="http://schemas.microsoft.com/office/drawing/2014/main" id="{A7CA5F57-F1E7-9D0D-D723-7BF28D8B70EC}"/>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2;p61">
              <a:extLst>
                <a:ext uri="{FF2B5EF4-FFF2-40B4-BE49-F238E27FC236}">
                  <a16:creationId xmlns:a16="http://schemas.microsoft.com/office/drawing/2014/main" id="{7008E091-BE30-632D-6D5F-D726618F427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3;p61">
              <a:extLst>
                <a:ext uri="{FF2B5EF4-FFF2-40B4-BE49-F238E27FC236}">
                  <a16:creationId xmlns:a16="http://schemas.microsoft.com/office/drawing/2014/main" id="{728683B6-FD11-BC35-6806-EA1175478862}"/>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14;p61">
              <a:extLst>
                <a:ext uri="{FF2B5EF4-FFF2-40B4-BE49-F238E27FC236}">
                  <a16:creationId xmlns:a16="http://schemas.microsoft.com/office/drawing/2014/main" id="{4077D13B-88ED-CC41-9325-B5AD9BCFA326}"/>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5;p61">
              <a:extLst>
                <a:ext uri="{FF2B5EF4-FFF2-40B4-BE49-F238E27FC236}">
                  <a16:creationId xmlns:a16="http://schemas.microsoft.com/office/drawing/2014/main" id="{D247379E-1342-BA73-C8DD-8CC6816F8107}"/>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3;p43">
            <a:extLst>
              <a:ext uri="{FF2B5EF4-FFF2-40B4-BE49-F238E27FC236}">
                <a16:creationId xmlns:a16="http://schemas.microsoft.com/office/drawing/2014/main" id="{8785227B-3B71-D28B-936A-10FA9B55D012}"/>
              </a:ext>
            </a:extLst>
          </p:cNvPr>
          <p:cNvSpPr txBox="1"/>
          <p:nvPr/>
        </p:nvSpPr>
        <p:spPr>
          <a:xfrm>
            <a:off x="-1713104" y="1781643"/>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3" name="Google Shape;474;p43">
            <a:extLst>
              <a:ext uri="{FF2B5EF4-FFF2-40B4-BE49-F238E27FC236}">
                <a16:creationId xmlns:a16="http://schemas.microsoft.com/office/drawing/2014/main" id="{65B08789-EF67-F0E2-DBB0-B1011412036D}"/>
              </a:ext>
            </a:extLst>
          </p:cNvPr>
          <p:cNvSpPr txBox="1"/>
          <p:nvPr/>
        </p:nvSpPr>
        <p:spPr>
          <a:xfrm>
            <a:off x="-1713104" y="2291099"/>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 name="Google Shape;475;p43">
            <a:extLst>
              <a:ext uri="{FF2B5EF4-FFF2-40B4-BE49-F238E27FC236}">
                <a16:creationId xmlns:a16="http://schemas.microsoft.com/office/drawing/2014/main" id="{2C7A62D8-E4B5-2AEC-A8DA-65FEA0C27CF4}"/>
              </a:ext>
            </a:extLst>
          </p:cNvPr>
          <p:cNvSpPr txBox="1"/>
          <p:nvPr/>
        </p:nvSpPr>
        <p:spPr>
          <a:xfrm>
            <a:off x="-1713104" y="2800556"/>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5" name="Google Shape;476;p43">
            <a:extLst>
              <a:ext uri="{FF2B5EF4-FFF2-40B4-BE49-F238E27FC236}">
                <a16:creationId xmlns:a16="http://schemas.microsoft.com/office/drawing/2014/main" id="{F89D6D22-E392-5E18-2DA7-82F3233A73CC}"/>
              </a:ext>
            </a:extLst>
          </p:cNvPr>
          <p:cNvSpPr txBox="1"/>
          <p:nvPr/>
        </p:nvSpPr>
        <p:spPr>
          <a:xfrm>
            <a:off x="-1713104" y="3310012"/>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6" name="Google Shape;482;p43">
            <a:extLst>
              <a:ext uri="{FF2B5EF4-FFF2-40B4-BE49-F238E27FC236}">
                <a16:creationId xmlns:a16="http://schemas.microsoft.com/office/drawing/2014/main" id="{EBC1C473-3E36-60E1-8E29-E8046765555C}"/>
              </a:ext>
            </a:extLst>
          </p:cNvPr>
          <p:cNvSpPr txBox="1"/>
          <p:nvPr/>
        </p:nvSpPr>
        <p:spPr>
          <a:xfrm>
            <a:off x="-1713104" y="381946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7" name="Google Shape;484;p43">
            <a:extLst>
              <a:ext uri="{FF2B5EF4-FFF2-40B4-BE49-F238E27FC236}">
                <a16:creationId xmlns:a16="http://schemas.microsoft.com/office/drawing/2014/main" id="{6B8880BE-01FB-AAC6-970A-FBB384CC9E03}"/>
              </a:ext>
            </a:extLst>
          </p:cNvPr>
          <p:cNvSpPr txBox="1"/>
          <p:nvPr/>
        </p:nvSpPr>
        <p:spPr>
          <a:xfrm>
            <a:off x="3410958" y="536609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8" name="Google Shape;486;p43">
            <a:extLst>
              <a:ext uri="{FF2B5EF4-FFF2-40B4-BE49-F238E27FC236}">
                <a16:creationId xmlns:a16="http://schemas.microsoft.com/office/drawing/2014/main" id="{9A23FF70-8B76-2DD8-91B5-6B0C93A22FFF}"/>
              </a:ext>
            </a:extLst>
          </p:cNvPr>
          <p:cNvSpPr txBox="1"/>
          <p:nvPr/>
        </p:nvSpPr>
        <p:spPr>
          <a:xfrm>
            <a:off x="3410958" y="587555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11" name="Google Shape;468;p43">
            <a:extLst>
              <a:ext uri="{FF2B5EF4-FFF2-40B4-BE49-F238E27FC236}">
                <a16:creationId xmlns:a16="http://schemas.microsoft.com/office/drawing/2014/main" id="{B77DA2E5-394F-BB64-5FFC-3890A2414F47}"/>
              </a:ext>
            </a:extLst>
          </p:cNvPr>
          <p:cNvSpPr/>
          <p:nvPr/>
        </p:nvSpPr>
        <p:spPr>
          <a:xfrm>
            <a:off x="93103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12" name="Google Shape;469;p43">
            <a:extLst>
              <a:ext uri="{FF2B5EF4-FFF2-40B4-BE49-F238E27FC236}">
                <a16:creationId xmlns:a16="http://schemas.microsoft.com/office/drawing/2014/main" id="{7D75638E-5DD6-5AE3-CA36-5847CD956508}"/>
              </a:ext>
            </a:extLst>
          </p:cNvPr>
          <p:cNvSpPr/>
          <p:nvPr/>
        </p:nvSpPr>
        <p:spPr>
          <a:xfrm flipH="1">
            <a:off x="9310300" y="3310012"/>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13" name="Google Shape;488;p43">
            <a:extLst>
              <a:ext uri="{FF2B5EF4-FFF2-40B4-BE49-F238E27FC236}">
                <a16:creationId xmlns:a16="http://schemas.microsoft.com/office/drawing/2014/main" id="{32D36E80-4813-FE75-A023-8232213D18D0}"/>
              </a:ext>
            </a:extLst>
          </p:cNvPr>
          <p:cNvSpPr/>
          <p:nvPr/>
        </p:nvSpPr>
        <p:spPr>
          <a:xfrm>
            <a:off x="105619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14" name="Google Shape;489;p43">
            <a:extLst>
              <a:ext uri="{FF2B5EF4-FFF2-40B4-BE49-F238E27FC236}">
                <a16:creationId xmlns:a16="http://schemas.microsoft.com/office/drawing/2014/main" id="{D1F2A527-C97E-CF9D-0F91-9B29999C5DFF}"/>
              </a:ext>
            </a:extLst>
          </p:cNvPr>
          <p:cNvSpPr/>
          <p:nvPr/>
        </p:nvSpPr>
        <p:spPr>
          <a:xfrm flipH="1">
            <a:off x="10561900" y="3310012"/>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pic>
        <p:nvPicPr>
          <p:cNvPr id="15" name="Picture 4">
            <a:extLst>
              <a:ext uri="{FF2B5EF4-FFF2-40B4-BE49-F238E27FC236}">
                <a16:creationId xmlns:a16="http://schemas.microsoft.com/office/drawing/2014/main" id="{F33E17B1-5D07-DCC1-407B-51B458F5D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236" y="5650135"/>
            <a:ext cx="743003" cy="4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69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5%</a:t>
            </a:r>
            <a:endParaRPr dirty="0">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4721882"/>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Assistant"/>
                <a:ea typeface="Assistant"/>
                <a:cs typeface="Assistant"/>
                <a:sym typeface="Assistant"/>
              </a:rPr>
              <a:t>The increasing passive user community will generate  active buyers (partners) through the freemium model with focus on scaling.</a:t>
            </a:r>
            <a:endParaRPr sz="1200" dirty="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18-55 years old</a:t>
            </a:r>
            <a:endParaRPr sz="1200" dirty="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$20,000+/year</a:t>
            </a:r>
            <a:endParaRPr sz="1200" dirty="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PARTNERS</a:t>
            </a:r>
            <a:endParaRPr sz="1200" dirty="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2338"/>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95%</a:t>
            </a:r>
            <a:endParaRPr dirty="0">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17494619"/>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USERS</a:t>
            </a:r>
            <a:endParaRPr sz="1200" dirty="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1028" name="Picture 4">
            <a:extLst>
              <a:ext uri="{FF2B5EF4-FFF2-40B4-BE49-F238E27FC236}">
                <a16:creationId xmlns:a16="http://schemas.microsoft.com/office/drawing/2014/main" id="{FCD1E16B-EC8F-E8D1-B6D0-729A9314F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87" y="1732935"/>
            <a:ext cx="2414014" cy="14950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1;p31">
            <a:extLst>
              <a:ext uri="{FF2B5EF4-FFF2-40B4-BE49-F238E27FC236}">
                <a16:creationId xmlns:a16="http://schemas.microsoft.com/office/drawing/2014/main" id="{9E985279-9EC3-B9C0-B50C-AD92CAEA63BD}"/>
              </a:ext>
            </a:extLst>
          </p:cNvPr>
          <p:cNvSpPr txBox="1">
            <a:spLocks/>
          </p:cNvSpPr>
          <p:nvPr/>
        </p:nvSpPr>
        <p:spPr>
          <a:xfrm>
            <a:off x="89800" y="-1177722"/>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FINANCIAL PROJECTIONS</a:t>
            </a:r>
          </a:p>
        </p:txBody>
      </p:sp>
      <p:cxnSp>
        <p:nvCxnSpPr>
          <p:cNvPr id="4" name="Google Shape;248;p31">
            <a:extLst>
              <a:ext uri="{FF2B5EF4-FFF2-40B4-BE49-F238E27FC236}">
                <a16:creationId xmlns:a16="http://schemas.microsoft.com/office/drawing/2014/main" id="{A0BED01B-38F8-9B8B-F197-59FC50FD51A2}"/>
              </a:ext>
            </a:extLst>
          </p:cNvPr>
          <p:cNvCxnSpPr>
            <a:cxnSpLocks/>
          </p:cNvCxnSpPr>
          <p:nvPr/>
        </p:nvCxnSpPr>
        <p:spPr>
          <a:xfrm>
            <a:off x="89800" y="5411172"/>
            <a:ext cx="758324"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89FE9AC6-0EE2-350A-B43B-B0490CE6E902}"/>
              </a:ext>
            </a:extLst>
          </p:cNvPr>
          <p:cNvSpPr txBox="1">
            <a:spLocks/>
          </p:cNvSpPr>
          <p:nvPr/>
        </p:nvSpPr>
        <p:spPr>
          <a:xfrm>
            <a:off x="-659195" y="-116953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326B0000-71C3-DB1B-1539-AD991421DE3A}"/>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F84418E-997A-0EC3-EFC2-17A8A1E2C3D2}"/>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FINANCIAL PROJECTIONS</a:t>
            </a:r>
            <a:endParaRPr dirty="0"/>
          </a:p>
        </p:txBody>
      </p:sp>
      <p:sp>
        <p:nvSpPr>
          <p:cNvPr id="242" name="Google Shape;242;p31">
            <a:extLst>
              <a:ext uri="{FF2B5EF4-FFF2-40B4-BE49-F238E27FC236}">
                <a16:creationId xmlns:a16="http://schemas.microsoft.com/office/drawing/2014/main" id="{D3EF5FE2-6440-10D1-94A1-247A6D3F9BF3}"/>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43" name="Google Shape;243;p31">
            <a:extLst>
              <a:ext uri="{FF2B5EF4-FFF2-40B4-BE49-F238E27FC236}">
                <a16:creationId xmlns:a16="http://schemas.microsoft.com/office/drawing/2014/main" id="{84415586-AF76-FE97-AB8A-C6E55BDA931C}"/>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ACC01AD8-EEF0-6DDE-9AF3-E7B34F2D805C}"/>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6319C86-3F37-98AB-B0E6-81D9620E7600}"/>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A6F31787-4989-B950-E069-1AB3808D4C6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85A1E7F7-AB1B-0B3D-71E1-38615BE447CB}"/>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9367B02-E2FD-A7DE-09F4-5CA7AA84F35D}"/>
              </a:ext>
            </a:extLst>
          </p:cNvPr>
          <p:cNvCxnSpPr>
            <a:cxnSpLocks/>
          </p:cNvCxnSpPr>
          <p:nvPr/>
        </p:nvCxnSpPr>
        <p:spPr>
          <a:xfrm>
            <a:off x="680350" y="4094525"/>
            <a:ext cx="5727377" cy="0"/>
          </a:xfrm>
          <a:prstGeom prst="straightConnector1">
            <a:avLst/>
          </a:prstGeom>
          <a:noFill/>
          <a:ln w="9525" cap="flat" cmpd="sng">
            <a:solidFill>
              <a:schemeClr val="dk1"/>
            </a:solidFill>
            <a:prstDash val="solid"/>
            <a:round/>
            <a:headEnd type="none" w="med" len="med"/>
            <a:tailEnd type="none" w="med" len="med"/>
          </a:ln>
        </p:spPr>
      </p:cxnSp>
      <p:pic>
        <p:nvPicPr>
          <p:cNvPr id="2" name="Picture 4">
            <a:extLst>
              <a:ext uri="{FF2B5EF4-FFF2-40B4-BE49-F238E27FC236}">
                <a16:creationId xmlns:a16="http://schemas.microsoft.com/office/drawing/2014/main" id="{7FB0461C-2893-2C9D-F99B-603F3C852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232" y="2508675"/>
            <a:ext cx="881121" cy="6726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72;p37">
            <a:extLst>
              <a:ext uri="{FF2B5EF4-FFF2-40B4-BE49-F238E27FC236}">
                <a16:creationId xmlns:a16="http://schemas.microsoft.com/office/drawing/2014/main" id="{8C9F31F9-C3D7-9166-3E07-9DD633D63633}"/>
              </a:ext>
            </a:extLst>
          </p:cNvPr>
          <p:cNvGrpSpPr/>
          <p:nvPr/>
        </p:nvGrpSpPr>
        <p:grpSpPr>
          <a:xfrm>
            <a:off x="-876872" y="2571750"/>
            <a:ext cx="359075" cy="358844"/>
            <a:chOff x="-61351725" y="3372400"/>
            <a:chExt cx="310350" cy="310150"/>
          </a:xfrm>
        </p:grpSpPr>
        <p:sp>
          <p:nvSpPr>
            <p:cNvPr id="4" name="Google Shape;373;p37">
              <a:extLst>
                <a:ext uri="{FF2B5EF4-FFF2-40B4-BE49-F238E27FC236}">
                  <a16:creationId xmlns:a16="http://schemas.microsoft.com/office/drawing/2014/main" id="{B2D4F4EE-7152-148E-C735-B6531A980B9D}"/>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4;p37">
              <a:extLst>
                <a:ext uri="{FF2B5EF4-FFF2-40B4-BE49-F238E27FC236}">
                  <a16:creationId xmlns:a16="http://schemas.microsoft.com/office/drawing/2014/main" id="{9A7E5A4F-FA81-2745-AA9B-F8AE88A3873D}"/>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p37">
              <a:extLst>
                <a:ext uri="{FF2B5EF4-FFF2-40B4-BE49-F238E27FC236}">
                  <a16:creationId xmlns:a16="http://schemas.microsoft.com/office/drawing/2014/main" id="{02052479-3213-5639-A38C-A8967BCFD51B}"/>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76;p37">
            <a:extLst>
              <a:ext uri="{FF2B5EF4-FFF2-40B4-BE49-F238E27FC236}">
                <a16:creationId xmlns:a16="http://schemas.microsoft.com/office/drawing/2014/main" id="{E0B63B01-836A-CA88-DA3B-F48B0460C470}"/>
              </a:ext>
            </a:extLst>
          </p:cNvPr>
          <p:cNvGrpSpPr/>
          <p:nvPr/>
        </p:nvGrpSpPr>
        <p:grpSpPr>
          <a:xfrm>
            <a:off x="-881413" y="1813204"/>
            <a:ext cx="368157" cy="367290"/>
            <a:chOff x="-62154300" y="3743950"/>
            <a:chExt cx="318200" cy="317450"/>
          </a:xfrm>
        </p:grpSpPr>
        <p:sp>
          <p:nvSpPr>
            <p:cNvPr id="8" name="Google Shape;377;p37">
              <a:extLst>
                <a:ext uri="{FF2B5EF4-FFF2-40B4-BE49-F238E27FC236}">
                  <a16:creationId xmlns:a16="http://schemas.microsoft.com/office/drawing/2014/main" id="{8B3D9D39-FF1D-C5F0-9BC8-2E1AD7BA2DAB}"/>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8;p37">
              <a:extLst>
                <a:ext uri="{FF2B5EF4-FFF2-40B4-BE49-F238E27FC236}">
                  <a16:creationId xmlns:a16="http://schemas.microsoft.com/office/drawing/2014/main" id="{F80085CC-A741-5689-0F3E-E14FFB103426}"/>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27;p61">
            <a:extLst>
              <a:ext uri="{FF2B5EF4-FFF2-40B4-BE49-F238E27FC236}">
                <a16:creationId xmlns:a16="http://schemas.microsoft.com/office/drawing/2014/main" id="{6EB90502-69EC-17C6-939A-70359662E421}"/>
              </a:ext>
            </a:extLst>
          </p:cNvPr>
          <p:cNvGrpSpPr/>
          <p:nvPr/>
        </p:nvGrpSpPr>
        <p:grpSpPr>
          <a:xfrm>
            <a:off x="-850951" y="3321850"/>
            <a:ext cx="307231" cy="349133"/>
            <a:chOff x="5736525" y="3963700"/>
            <a:chExt cx="259925" cy="295375"/>
          </a:xfrm>
          <a:solidFill>
            <a:schemeClr val="tx1"/>
          </a:solidFill>
        </p:grpSpPr>
        <p:sp>
          <p:nvSpPr>
            <p:cNvPr id="11" name="Google Shape;5828;p61">
              <a:extLst>
                <a:ext uri="{FF2B5EF4-FFF2-40B4-BE49-F238E27FC236}">
                  <a16:creationId xmlns:a16="http://schemas.microsoft.com/office/drawing/2014/main" id="{07A079DC-96E9-BCD7-5A24-E158CFDD2D69}"/>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5829;p61">
              <a:extLst>
                <a:ext uri="{FF2B5EF4-FFF2-40B4-BE49-F238E27FC236}">
                  <a16:creationId xmlns:a16="http://schemas.microsoft.com/office/drawing/2014/main" id="{67E23694-5FA4-0536-DF26-385CEFC8937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5830;p61">
              <a:extLst>
                <a:ext uri="{FF2B5EF4-FFF2-40B4-BE49-F238E27FC236}">
                  <a16:creationId xmlns:a16="http://schemas.microsoft.com/office/drawing/2014/main" id="{0B9E3555-6F03-FB6E-F6DD-177015B3B01A}"/>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5831;p61">
              <a:extLst>
                <a:ext uri="{FF2B5EF4-FFF2-40B4-BE49-F238E27FC236}">
                  <a16:creationId xmlns:a16="http://schemas.microsoft.com/office/drawing/2014/main" id="{65EB9223-8B7D-B0D2-0B8B-F66A23E95A4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5832;p61">
              <a:extLst>
                <a:ext uri="{FF2B5EF4-FFF2-40B4-BE49-F238E27FC236}">
                  <a16:creationId xmlns:a16="http://schemas.microsoft.com/office/drawing/2014/main" id="{6E0E174D-61CC-7200-6298-ED0CAF57BBA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5833;p61">
              <a:extLst>
                <a:ext uri="{FF2B5EF4-FFF2-40B4-BE49-F238E27FC236}">
                  <a16:creationId xmlns:a16="http://schemas.microsoft.com/office/drawing/2014/main" id="{0EEBFDBF-6B50-E8CA-D483-317AC8D99188}"/>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5834;p61">
              <a:extLst>
                <a:ext uri="{FF2B5EF4-FFF2-40B4-BE49-F238E27FC236}">
                  <a16:creationId xmlns:a16="http://schemas.microsoft.com/office/drawing/2014/main" id="{314C0129-EF4D-7382-1786-A661F5E0878C}"/>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775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INITIAL LAUNCH (MVP)</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5827;p61">
            <a:extLst>
              <a:ext uri="{FF2B5EF4-FFF2-40B4-BE49-F238E27FC236}">
                <a16:creationId xmlns:a16="http://schemas.microsoft.com/office/drawing/2014/main" id="{6DDFD876-A03E-3FA8-DD33-C4B9E6BBC70C}"/>
              </a:ext>
            </a:extLst>
          </p:cNvPr>
          <p:cNvGrpSpPr/>
          <p:nvPr/>
        </p:nvGrpSpPr>
        <p:grpSpPr>
          <a:xfrm>
            <a:off x="7540446" y="3673356"/>
            <a:ext cx="307231" cy="349133"/>
            <a:chOff x="5736525" y="3963700"/>
            <a:chExt cx="259925" cy="295375"/>
          </a:xfrm>
        </p:grpSpPr>
        <p:sp>
          <p:nvSpPr>
            <p:cNvPr id="19" name="Google Shape;5828;p61">
              <a:extLst>
                <a:ext uri="{FF2B5EF4-FFF2-40B4-BE49-F238E27FC236}">
                  <a16:creationId xmlns:a16="http://schemas.microsoft.com/office/drawing/2014/main" id="{CCE6ABD4-E46D-51AE-D009-050D5B733654}"/>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9;p61">
              <a:extLst>
                <a:ext uri="{FF2B5EF4-FFF2-40B4-BE49-F238E27FC236}">
                  <a16:creationId xmlns:a16="http://schemas.microsoft.com/office/drawing/2014/main" id="{338C350B-70CB-0B0A-CA97-8C02C1C8836D}"/>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30;p61">
              <a:extLst>
                <a:ext uri="{FF2B5EF4-FFF2-40B4-BE49-F238E27FC236}">
                  <a16:creationId xmlns:a16="http://schemas.microsoft.com/office/drawing/2014/main" id="{F0F18D88-9C67-265D-521D-7C76EDB25C6B}"/>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1;p61">
              <a:extLst>
                <a:ext uri="{FF2B5EF4-FFF2-40B4-BE49-F238E27FC236}">
                  <a16:creationId xmlns:a16="http://schemas.microsoft.com/office/drawing/2014/main" id="{AF815325-AC8A-7AEE-1253-B105E398BF89}"/>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2;p61">
              <a:extLst>
                <a:ext uri="{FF2B5EF4-FFF2-40B4-BE49-F238E27FC236}">
                  <a16:creationId xmlns:a16="http://schemas.microsoft.com/office/drawing/2014/main" id="{B12DC246-E2B6-560B-CCFF-087CB2A6C70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33;p61">
              <a:extLst>
                <a:ext uri="{FF2B5EF4-FFF2-40B4-BE49-F238E27FC236}">
                  <a16:creationId xmlns:a16="http://schemas.microsoft.com/office/drawing/2014/main" id="{37C8863C-1EB2-93D9-8EE5-2DBCB0754F22}"/>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34;p61">
              <a:extLst>
                <a:ext uri="{FF2B5EF4-FFF2-40B4-BE49-F238E27FC236}">
                  <a16:creationId xmlns:a16="http://schemas.microsoft.com/office/drawing/2014/main" id="{569410FD-DCDC-BA04-0E41-1BBBA267C64B}"/>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27;p61">
            <a:extLst>
              <a:ext uri="{FF2B5EF4-FFF2-40B4-BE49-F238E27FC236}">
                <a16:creationId xmlns:a16="http://schemas.microsoft.com/office/drawing/2014/main" id="{77364A4B-D2CB-62BE-30EE-676303A7C1FC}"/>
              </a:ext>
            </a:extLst>
          </p:cNvPr>
          <p:cNvGrpSpPr/>
          <p:nvPr/>
        </p:nvGrpSpPr>
        <p:grpSpPr>
          <a:xfrm>
            <a:off x="750462" y="3323986"/>
            <a:ext cx="307231" cy="349133"/>
            <a:chOff x="5736525" y="3963700"/>
            <a:chExt cx="259925" cy="295375"/>
          </a:xfrm>
          <a:solidFill>
            <a:schemeClr val="tx1"/>
          </a:solidFill>
        </p:grpSpPr>
        <p:sp>
          <p:nvSpPr>
            <p:cNvPr id="44" name="Google Shape;5828;p61">
              <a:extLst>
                <a:ext uri="{FF2B5EF4-FFF2-40B4-BE49-F238E27FC236}">
                  <a16:creationId xmlns:a16="http://schemas.microsoft.com/office/drawing/2014/main" id="{16CCBD04-5527-FCE1-F228-6973E36E041F}"/>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5829;p61">
              <a:extLst>
                <a:ext uri="{FF2B5EF4-FFF2-40B4-BE49-F238E27FC236}">
                  <a16:creationId xmlns:a16="http://schemas.microsoft.com/office/drawing/2014/main" id="{2CC08081-56AC-C202-393B-996D5A84E600}"/>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5830;p61">
              <a:extLst>
                <a:ext uri="{FF2B5EF4-FFF2-40B4-BE49-F238E27FC236}">
                  <a16:creationId xmlns:a16="http://schemas.microsoft.com/office/drawing/2014/main" id="{D7E4D020-F8EC-0EDD-D8DF-FC883F061795}"/>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5831;p61">
              <a:extLst>
                <a:ext uri="{FF2B5EF4-FFF2-40B4-BE49-F238E27FC236}">
                  <a16:creationId xmlns:a16="http://schemas.microsoft.com/office/drawing/2014/main" id="{8E3E4F01-A5C0-9D20-5F90-E3EE8736A25F}"/>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5832;p61">
              <a:extLst>
                <a:ext uri="{FF2B5EF4-FFF2-40B4-BE49-F238E27FC236}">
                  <a16:creationId xmlns:a16="http://schemas.microsoft.com/office/drawing/2014/main" id="{A16B976C-FD71-72AA-D86E-F88EC3CDB279}"/>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5833;p61">
              <a:extLst>
                <a:ext uri="{FF2B5EF4-FFF2-40B4-BE49-F238E27FC236}">
                  <a16:creationId xmlns:a16="http://schemas.microsoft.com/office/drawing/2014/main" id="{D4313EE0-F3AF-B77A-6C13-DCA9DB8B5477}"/>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5834;p61">
              <a:extLst>
                <a:ext uri="{FF2B5EF4-FFF2-40B4-BE49-F238E27FC236}">
                  <a16:creationId xmlns:a16="http://schemas.microsoft.com/office/drawing/2014/main" id="{E6FB4FF2-A2CE-CAE8-9292-2EF4F0A503F8}"/>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INFORMATION</a:t>
            </a:r>
            <a:endParaRPr dirty="0"/>
          </a:p>
        </p:txBody>
      </p:sp>
      <p:graphicFrame>
        <p:nvGraphicFramePr>
          <p:cNvPr id="393" name="Google Shape;393;p38"/>
          <p:cNvGraphicFramePr/>
          <p:nvPr>
            <p:extLst>
              <p:ext uri="{D42A27DB-BD31-4B8C-83A1-F6EECF244321}">
                <p14:modId xmlns:p14="http://schemas.microsoft.com/office/powerpoint/2010/main" val="2456343479"/>
              </p:ext>
            </p:extLst>
          </p:nvPr>
        </p:nvGraphicFramePr>
        <p:xfrm>
          <a:off x="719963" y="1314010"/>
          <a:ext cx="7434075" cy="2877020"/>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PRODUCT SALES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SALARIES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SUPPORT</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$14,500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UTILITIES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 name="Picture 4">
            <a:extLst>
              <a:ext uri="{FF2B5EF4-FFF2-40B4-BE49-F238E27FC236}">
                <a16:creationId xmlns:a16="http://schemas.microsoft.com/office/drawing/2014/main" id="{2A29E7A3-64FA-B035-3C09-F768D009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882" y="2466170"/>
            <a:ext cx="750166" cy="57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D51BE90-4AD6-D7D8-A43D-79D2B812140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E2116529-4EB1-801B-15B9-C1E5BEC42F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PRODUCT</a:t>
            </a:r>
            <a:endParaRPr dirty="0"/>
          </a:p>
        </p:txBody>
      </p:sp>
      <p:sp>
        <p:nvSpPr>
          <p:cNvPr id="242" name="Google Shape;242;p31">
            <a:extLst>
              <a:ext uri="{FF2B5EF4-FFF2-40B4-BE49-F238E27FC236}">
                <a16:creationId xmlns:a16="http://schemas.microsoft.com/office/drawing/2014/main" id="{61A24830-A543-722C-5D51-11C462B74AC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243" name="Google Shape;243;p31">
            <a:extLst>
              <a:ext uri="{FF2B5EF4-FFF2-40B4-BE49-F238E27FC236}">
                <a16:creationId xmlns:a16="http://schemas.microsoft.com/office/drawing/2014/main" id="{D8D4AA87-5C80-8CF3-0B09-7E9F3C85B7E3}"/>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6C09FCA7-1DF8-DC04-0F34-F29822BC1C28}"/>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4ECA0377-ACE8-92D9-5F4E-9607C9DB08A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C84F11F1-75AE-769F-5593-5EBDD3E71B56}"/>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79CD79D1-BFC5-5078-70A0-485CEBB14EE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A928BFB1-FEB1-8975-EE45-BED42BFA843A}"/>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
        <p:nvSpPr>
          <p:cNvPr id="14" name="Google Shape;4918;p59">
            <a:extLst>
              <a:ext uri="{FF2B5EF4-FFF2-40B4-BE49-F238E27FC236}">
                <a16:creationId xmlns:a16="http://schemas.microsoft.com/office/drawing/2014/main" id="{DCE5933F-9019-7EDE-5788-C7733817C191}"/>
              </a:ext>
            </a:extLst>
          </p:cNvPr>
          <p:cNvSpPr/>
          <p:nvPr/>
        </p:nvSpPr>
        <p:spPr>
          <a:xfrm>
            <a:off x="-1280050" y="223263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5" name="Google Shape;4721;p59">
            <a:extLst>
              <a:ext uri="{FF2B5EF4-FFF2-40B4-BE49-F238E27FC236}">
                <a16:creationId xmlns:a16="http://schemas.microsoft.com/office/drawing/2014/main" id="{979AA0EF-8125-484A-45BB-99D3F82F89BE}"/>
              </a:ext>
            </a:extLst>
          </p:cNvPr>
          <p:cNvGrpSpPr/>
          <p:nvPr/>
        </p:nvGrpSpPr>
        <p:grpSpPr>
          <a:xfrm>
            <a:off x="9346455" y="2213314"/>
            <a:ext cx="339200" cy="339271"/>
            <a:chOff x="5049725" y="2027900"/>
            <a:chExt cx="481750" cy="481850"/>
          </a:xfrm>
          <a:solidFill>
            <a:schemeClr val="tx1"/>
          </a:solidFill>
        </p:grpSpPr>
        <p:sp>
          <p:nvSpPr>
            <p:cNvPr id="16" name="Google Shape;4722;p59">
              <a:extLst>
                <a:ext uri="{FF2B5EF4-FFF2-40B4-BE49-F238E27FC236}">
                  <a16:creationId xmlns:a16="http://schemas.microsoft.com/office/drawing/2014/main" id="{E72CA8AE-BF35-B14C-16F3-5690A04F57F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3;p59">
              <a:extLst>
                <a:ext uri="{FF2B5EF4-FFF2-40B4-BE49-F238E27FC236}">
                  <a16:creationId xmlns:a16="http://schemas.microsoft.com/office/drawing/2014/main" id="{BEE9C6A3-7AC5-3236-2399-5E85EBAB113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4;p59">
              <a:extLst>
                <a:ext uri="{FF2B5EF4-FFF2-40B4-BE49-F238E27FC236}">
                  <a16:creationId xmlns:a16="http://schemas.microsoft.com/office/drawing/2014/main" id="{2D6D5C47-1383-7A2A-B79B-E37A7B8A4C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25;p59">
              <a:extLst>
                <a:ext uri="{FF2B5EF4-FFF2-40B4-BE49-F238E27FC236}">
                  <a16:creationId xmlns:a16="http://schemas.microsoft.com/office/drawing/2014/main" id="{7B97CCA2-6232-CF60-EF00-56CF83C07E1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6;p59">
              <a:extLst>
                <a:ext uri="{FF2B5EF4-FFF2-40B4-BE49-F238E27FC236}">
                  <a16:creationId xmlns:a16="http://schemas.microsoft.com/office/drawing/2014/main" id="{BA6BED94-CD7F-A63A-D0AD-4F7A5FDB03C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27;p59">
              <a:extLst>
                <a:ext uri="{FF2B5EF4-FFF2-40B4-BE49-F238E27FC236}">
                  <a16:creationId xmlns:a16="http://schemas.microsoft.com/office/drawing/2014/main" id="{B2C3EC77-E872-B6F9-CBD8-571B379CF07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28;p59">
              <a:extLst>
                <a:ext uri="{FF2B5EF4-FFF2-40B4-BE49-F238E27FC236}">
                  <a16:creationId xmlns:a16="http://schemas.microsoft.com/office/drawing/2014/main" id="{57DC16EA-9898-4BD2-40CC-EB8F1ECEAD9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729;p59">
              <a:extLst>
                <a:ext uri="{FF2B5EF4-FFF2-40B4-BE49-F238E27FC236}">
                  <a16:creationId xmlns:a16="http://schemas.microsoft.com/office/drawing/2014/main" id="{9A7CF28D-1A34-4CD7-9004-4D6B9219FE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21865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CHART</a:t>
            </a:r>
            <a:r>
              <a:rPr lang="en" sz="1000" dirty="0"/>
              <a:t>(after succesful platform launch)</a:t>
            </a:r>
            <a:endParaRPr dirty="0"/>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pic>
        <p:nvPicPr>
          <p:cNvPr id="2" name="formQr.png" descr="formQr.png">
            <a:extLst>
              <a:ext uri="{FF2B5EF4-FFF2-40B4-BE49-F238E27FC236}">
                <a16:creationId xmlns:a16="http://schemas.microsoft.com/office/drawing/2014/main" id="{E7C08095-AF79-F05B-ADD5-07C43864F64A}"/>
              </a:ext>
            </a:extLst>
          </p:cNvPr>
          <p:cNvPicPr>
            <a:picLocks noChangeAspect="1"/>
          </p:cNvPicPr>
          <p:nvPr/>
        </p:nvPicPr>
        <p:blipFill>
          <a:blip r:embed="rId3"/>
          <a:stretch>
            <a:fillRect/>
          </a:stretch>
        </p:blipFill>
        <p:spPr>
          <a:xfrm>
            <a:off x="6563261" y="5790353"/>
            <a:ext cx="815137" cy="815137"/>
          </a:xfrm>
          <a:prstGeom prst="rect">
            <a:avLst/>
          </a:prstGeom>
          <a:ln w="12700">
            <a:miter lim="400000"/>
          </a:ln>
        </p:spPr>
      </p:pic>
      <p:pic>
        <p:nvPicPr>
          <p:cNvPr id="3" name="pngwing.com (1).png" descr="pngwing.com (1).png">
            <a:extLst>
              <a:ext uri="{FF2B5EF4-FFF2-40B4-BE49-F238E27FC236}">
                <a16:creationId xmlns:a16="http://schemas.microsoft.com/office/drawing/2014/main" id="{ACD3374A-E810-1C14-E76C-106754A42FEF}"/>
              </a:ext>
            </a:extLst>
          </p:cNvPr>
          <p:cNvPicPr>
            <a:picLocks noChangeAspect="1"/>
          </p:cNvPicPr>
          <p:nvPr/>
        </p:nvPicPr>
        <p:blipFill>
          <a:blip r:embed="rId4"/>
          <a:stretch>
            <a:fillRect/>
          </a:stretch>
        </p:blipFill>
        <p:spPr>
          <a:xfrm>
            <a:off x="6842535" y="5372100"/>
            <a:ext cx="256590" cy="256328"/>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7BD12-FC11-C135-3490-DEA71C03E5BE}"/>
              </a:ext>
            </a:extLst>
          </p:cNvPr>
          <p:cNvSpPr>
            <a:spLocks noGrp="1"/>
          </p:cNvSpPr>
          <p:nvPr>
            <p:ph type="title"/>
          </p:nvPr>
        </p:nvSpPr>
        <p:spPr/>
        <p:txBody>
          <a:bodyPr/>
          <a:lstStyle/>
          <a:p>
            <a:r>
              <a:rPr lang="en-US" dirty="0"/>
              <a:t>YOU OPINION MATTERS</a:t>
            </a:r>
          </a:p>
        </p:txBody>
      </p:sp>
      <p:sp>
        <p:nvSpPr>
          <p:cNvPr id="9" name="Google Shape;330;p35">
            <a:extLst>
              <a:ext uri="{FF2B5EF4-FFF2-40B4-BE49-F238E27FC236}">
                <a16:creationId xmlns:a16="http://schemas.microsoft.com/office/drawing/2014/main" id="{6071A08E-BFCE-64A7-58F4-05A101C674AA}"/>
              </a:ext>
            </a:extLst>
          </p:cNvPr>
          <p:cNvSpPr txBox="1">
            <a:spLocks/>
          </p:cNvSpPr>
          <p:nvPr/>
        </p:nvSpPr>
        <p:spPr>
          <a:xfrm>
            <a:off x="720000" y="1292302"/>
            <a:ext cx="2640345" cy="20833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Assistant" pitchFamily="2" charset="-79"/>
                <a:cs typeface="Assistant" pitchFamily="2" charset="-79"/>
              </a:rPr>
              <a:t>We invite you to complete this questionnaire, whether you are an interested client or a potential partner, to contribute to the development of our project and become part of the </a:t>
            </a:r>
            <a:r>
              <a:rPr lang="en-US" sz="1800" b="1" dirty="0" err="1">
                <a:solidFill>
                  <a:schemeClr val="tx1"/>
                </a:solidFill>
                <a:latin typeface="Assistant" pitchFamily="2" charset="-79"/>
                <a:cs typeface="Assistant" pitchFamily="2" charset="-79"/>
              </a:rPr>
              <a:t>MoneyStream</a:t>
            </a:r>
            <a:r>
              <a:rPr lang="en-US" sz="1800" dirty="0">
                <a:solidFill>
                  <a:schemeClr val="tx1"/>
                </a:solidFill>
                <a:latin typeface="Assistant" pitchFamily="2" charset="-79"/>
                <a:cs typeface="Assistant" pitchFamily="2" charset="-79"/>
              </a:rPr>
              <a:t> journey!</a:t>
            </a:r>
          </a:p>
        </p:txBody>
      </p:sp>
      <p:pic>
        <p:nvPicPr>
          <p:cNvPr id="12" name="formQr.png" descr="formQr.png">
            <a:extLst>
              <a:ext uri="{FF2B5EF4-FFF2-40B4-BE49-F238E27FC236}">
                <a16:creationId xmlns:a16="http://schemas.microsoft.com/office/drawing/2014/main" id="{249B851E-3F58-EC86-BF2E-BE5E4986DB65}"/>
              </a:ext>
            </a:extLst>
          </p:cNvPr>
          <p:cNvPicPr>
            <a:picLocks noChangeAspect="1"/>
          </p:cNvPicPr>
          <p:nvPr/>
        </p:nvPicPr>
        <p:blipFill>
          <a:blip r:embed="rId2"/>
          <a:stretch>
            <a:fillRect/>
          </a:stretch>
        </p:blipFill>
        <p:spPr>
          <a:xfrm>
            <a:off x="5864347" y="2072145"/>
            <a:ext cx="2370765" cy="2370765"/>
          </a:xfrm>
          <a:prstGeom prst="rect">
            <a:avLst/>
          </a:prstGeom>
          <a:ln w="12700">
            <a:miter lim="400000"/>
          </a:ln>
        </p:spPr>
      </p:pic>
      <p:pic>
        <p:nvPicPr>
          <p:cNvPr id="13" name="pngwing.com (1).png" descr="pngwing.com (1).png">
            <a:extLst>
              <a:ext uri="{FF2B5EF4-FFF2-40B4-BE49-F238E27FC236}">
                <a16:creationId xmlns:a16="http://schemas.microsoft.com/office/drawing/2014/main" id="{B68A8DFA-7026-7AE6-D719-DDDCCE720E00}"/>
              </a:ext>
            </a:extLst>
          </p:cNvPr>
          <p:cNvPicPr>
            <a:picLocks noChangeAspect="1"/>
          </p:cNvPicPr>
          <p:nvPr/>
        </p:nvPicPr>
        <p:blipFill>
          <a:blip r:embed="rId3"/>
          <a:stretch>
            <a:fillRect/>
          </a:stretch>
        </p:blipFill>
        <p:spPr>
          <a:xfrm>
            <a:off x="6649894" y="1017725"/>
            <a:ext cx="799669" cy="798854"/>
          </a:xfrm>
          <a:prstGeom prst="rect">
            <a:avLst/>
          </a:prstGeom>
          <a:ln w="12700">
            <a:miter lim="400000"/>
          </a:ln>
        </p:spPr>
      </p:pic>
      <p:sp>
        <p:nvSpPr>
          <p:cNvPr id="14" name="Google Shape;539;p46">
            <a:extLst>
              <a:ext uri="{FF2B5EF4-FFF2-40B4-BE49-F238E27FC236}">
                <a16:creationId xmlns:a16="http://schemas.microsoft.com/office/drawing/2014/main" id="{0CB2A95F-1FC1-D62A-20F0-A171C631BB1C}"/>
              </a:ext>
            </a:extLst>
          </p:cNvPr>
          <p:cNvSpPr txBox="1">
            <a:spLocks/>
          </p:cNvSpPr>
          <p:nvPr/>
        </p:nvSpPr>
        <p:spPr>
          <a:xfrm>
            <a:off x="720000" y="-833725"/>
            <a:ext cx="4448100" cy="67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t>THANKS!</a:t>
            </a:r>
            <a:endParaRPr lang="en-US" dirty="0"/>
          </a:p>
        </p:txBody>
      </p:sp>
      <p:grpSp>
        <p:nvGrpSpPr>
          <p:cNvPr id="15" name="Google Shape;542;p46">
            <a:extLst>
              <a:ext uri="{FF2B5EF4-FFF2-40B4-BE49-F238E27FC236}">
                <a16:creationId xmlns:a16="http://schemas.microsoft.com/office/drawing/2014/main" id="{C51E37DF-1B5E-4E92-D15B-470714017A03}"/>
              </a:ext>
            </a:extLst>
          </p:cNvPr>
          <p:cNvGrpSpPr/>
          <p:nvPr/>
        </p:nvGrpSpPr>
        <p:grpSpPr>
          <a:xfrm>
            <a:off x="933506" y="5269179"/>
            <a:ext cx="309413" cy="309397"/>
            <a:chOff x="266768" y="1721375"/>
            <a:chExt cx="397907" cy="397887"/>
          </a:xfrm>
        </p:grpSpPr>
        <p:sp>
          <p:nvSpPr>
            <p:cNvPr id="16" name="Google Shape;543;p46">
              <a:extLst>
                <a:ext uri="{FF2B5EF4-FFF2-40B4-BE49-F238E27FC236}">
                  <a16:creationId xmlns:a16="http://schemas.microsoft.com/office/drawing/2014/main" id="{C79ED336-E0B0-A360-93DE-7D0A8AAD1639}"/>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46">
              <a:extLst>
                <a:ext uri="{FF2B5EF4-FFF2-40B4-BE49-F238E27FC236}">
                  <a16:creationId xmlns:a16="http://schemas.microsoft.com/office/drawing/2014/main" id="{148290E8-7FC4-BE68-006E-A1F93C8EF08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45;p46">
            <a:extLst>
              <a:ext uri="{FF2B5EF4-FFF2-40B4-BE49-F238E27FC236}">
                <a16:creationId xmlns:a16="http://schemas.microsoft.com/office/drawing/2014/main" id="{446E8040-43C6-4FDC-0587-D42A84F5E5E4}"/>
              </a:ext>
            </a:extLst>
          </p:cNvPr>
          <p:cNvGrpSpPr/>
          <p:nvPr/>
        </p:nvGrpSpPr>
        <p:grpSpPr>
          <a:xfrm>
            <a:off x="2083262" y="5268990"/>
            <a:ext cx="309397" cy="309397"/>
            <a:chOff x="1379798" y="1723250"/>
            <a:chExt cx="397887" cy="397887"/>
          </a:xfrm>
        </p:grpSpPr>
        <p:sp>
          <p:nvSpPr>
            <p:cNvPr id="19" name="Google Shape;546;p46">
              <a:extLst>
                <a:ext uri="{FF2B5EF4-FFF2-40B4-BE49-F238E27FC236}">
                  <a16:creationId xmlns:a16="http://schemas.microsoft.com/office/drawing/2014/main" id="{76EF8E76-D159-BAD1-A298-0A6079D51BD3}"/>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46">
              <a:extLst>
                <a:ext uri="{FF2B5EF4-FFF2-40B4-BE49-F238E27FC236}">
                  <a16:creationId xmlns:a16="http://schemas.microsoft.com/office/drawing/2014/main" id="{C437C067-593B-8085-8DCC-F5E53C6686C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8;p46">
              <a:extLst>
                <a:ext uri="{FF2B5EF4-FFF2-40B4-BE49-F238E27FC236}">
                  <a16:creationId xmlns:a16="http://schemas.microsoft.com/office/drawing/2014/main" id="{F59C257C-847D-1A56-B82A-AAFB8ABEB761}"/>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p46">
              <a:extLst>
                <a:ext uri="{FF2B5EF4-FFF2-40B4-BE49-F238E27FC236}">
                  <a16:creationId xmlns:a16="http://schemas.microsoft.com/office/drawing/2014/main" id="{F95A6255-6B92-C53A-9F50-74467C5FFE6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50;p46">
            <a:extLst>
              <a:ext uri="{FF2B5EF4-FFF2-40B4-BE49-F238E27FC236}">
                <a16:creationId xmlns:a16="http://schemas.microsoft.com/office/drawing/2014/main" id="{7D243D07-326D-44AE-E6A1-9B571DC92376}"/>
              </a:ext>
            </a:extLst>
          </p:cNvPr>
          <p:cNvGrpSpPr/>
          <p:nvPr/>
        </p:nvGrpSpPr>
        <p:grpSpPr>
          <a:xfrm>
            <a:off x="1508401" y="5268990"/>
            <a:ext cx="309380" cy="309397"/>
            <a:chOff x="864491" y="1723250"/>
            <a:chExt cx="397866" cy="397887"/>
          </a:xfrm>
        </p:grpSpPr>
        <p:sp>
          <p:nvSpPr>
            <p:cNvPr id="24" name="Google Shape;551;p46">
              <a:extLst>
                <a:ext uri="{FF2B5EF4-FFF2-40B4-BE49-F238E27FC236}">
                  <a16:creationId xmlns:a16="http://schemas.microsoft.com/office/drawing/2014/main" id="{4E78E2E5-1D56-D8E8-5A69-5F534389C64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2;p46">
              <a:extLst>
                <a:ext uri="{FF2B5EF4-FFF2-40B4-BE49-F238E27FC236}">
                  <a16:creationId xmlns:a16="http://schemas.microsoft.com/office/drawing/2014/main" id="{A6DB0575-7826-3D41-E998-8FF0F665257E}"/>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p46">
              <a:extLst>
                <a:ext uri="{FF2B5EF4-FFF2-40B4-BE49-F238E27FC236}">
                  <a16:creationId xmlns:a16="http://schemas.microsoft.com/office/drawing/2014/main" id="{BDD2505F-6800-9C8F-BB91-AED60DB48ABB}"/>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554;p46">
            <a:extLst>
              <a:ext uri="{FF2B5EF4-FFF2-40B4-BE49-F238E27FC236}">
                <a16:creationId xmlns:a16="http://schemas.microsoft.com/office/drawing/2014/main" id="{7AB4A611-8109-21F8-AAB9-9A21FE122C5F}"/>
              </a:ext>
            </a:extLst>
          </p:cNvPr>
          <p:cNvCxnSpPr>
            <a:cxnSpLocks/>
          </p:cNvCxnSpPr>
          <p:nvPr/>
        </p:nvCxnSpPr>
        <p:spPr>
          <a:xfrm>
            <a:off x="720000" y="5961425"/>
            <a:ext cx="1097781" cy="0"/>
          </a:xfrm>
          <a:prstGeom prst="straightConnector1">
            <a:avLst/>
          </a:prstGeom>
          <a:noFill/>
          <a:ln w="9525" cap="flat" cmpd="sng">
            <a:solidFill>
              <a:schemeClr val="dk1"/>
            </a:solidFill>
            <a:prstDash val="solid"/>
            <a:round/>
            <a:headEnd type="none" w="med" len="med"/>
            <a:tailEnd type="none" w="med" len="med"/>
          </a:ln>
        </p:spPr>
      </p:cxnSp>
      <p:pic>
        <p:nvPicPr>
          <p:cNvPr id="2" name="logo.png">
            <a:extLst>
              <a:ext uri="{FF2B5EF4-FFF2-40B4-BE49-F238E27FC236}">
                <a16:creationId xmlns:a16="http://schemas.microsoft.com/office/drawing/2014/main" id="{04DF8E83-760D-C545-05FE-E2EB1413F7BB}"/>
              </a:ext>
            </a:extLst>
          </p:cNvPr>
          <p:cNvPicPr>
            <a:picLocks noChangeAspect="1"/>
          </p:cNvPicPr>
          <p:nvPr/>
        </p:nvPicPr>
        <p:blipFill>
          <a:blip r:embed="rId4"/>
          <a:stretch>
            <a:fillRect/>
          </a:stretch>
        </p:blipFill>
        <p:spPr>
          <a:xfrm>
            <a:off x="9290239" y="1241081"/>
            <a:ext cx="1494812" cy="1494812"/>
          </a:xfrm>
          <a:prstGeom prst="rect">
            <a:avLst/>
          </a:prstGeom>
          <a:ln w="12700">
            <a:miter lim="400000"/>
          </a:ln>
        </p:spPr>
      </p:pic>
    </p:spTree>
    <p:extLst>
      <p:ext uri="{BB962C8B-B14F-4D97-AF65-F5344CB8AC3E}">
        <p14:creationId xmlns:p14="http://schemas.microsoft.com/office/powerpoint/2010/main" val="208067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F154C79E-DEC4-2086-F16D-93DB6C01A664}"/>
            </a:ext>
          </a:extLst>
        </p:cNvPr>
        <p:cNvGrpSpPr/>
        <p:nvPr/>
      </p:nvGrpSpPr>
      <p:grpSpPr>
        <a:xfrm>
          <a:off x="0" y="0"/>
          <a:ext cx="0" cy="0"/>
          <a:chOff x="0" y="0"/>
          <a:chExt cx="0" cy="0"/>
        </a:xfrm>
      </p:grpSpPr>
      <p:sp>
        <p:nvSpPr>
          <p:cNvPr id="4" name="Google Shape;540;p46">
            <a:extLst>
              <a:ext uri="{FF2B5EF4-FFF2-40B4-BE49-F238E27FC236}">
                <a16:creationId xmlns:a16="http://schemas.microsoft.com/office/drawing/2014/main" id="{2674F9F9-8AE2-F2C0-F585-CE96376CFFC2}"/>
              </a:ext>
            </a:extLst>
          </p:cNvPr>
          <p:cNvSpPr txBox="1">
            <a:spLocks/>
          </p:cNvSpPr>
          <p:nvPr/>
        </p:nvSpPr>
        <p:spPr>
          <a:xfrm>
            <a:off x="832750" y="1400975"/>
            <a:ext cx="4448100" cy="120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ssistant" pitchFamily="2" charset="-79"/>
                <a:cs typeface="Assistant" pitchFamily="2" charset="-79"/>
              </a:rPr>
              <a:t>Do you have any questions?</a:t>
            </a:r>
          </a:p>
          <a:p>
            <a:pPr>
              <a:spcBef>
                <a:spcPts val="1000"/>
              </a:spcBef>
            </a:pPr>
            <a:r>
              <a:rPr lang="en-US" dirty="0">
                <a:solidFill>
                  <a:schemeClr val="tx1"/>
                </a:solidFill>
                <a:latin typeface="Assistant" pitchFamily="2" charset="-79"/>
                <a:cs typeface="Assistant" pitchFamily="2" charset="-79"/>
              </a:rPr>
              <a:t>bargaoanubogdan19@gmail.com</a:t>
            </a:r>
          </a:p>
          <a:p>
            <a:r>
              <a:rPr lang="en-US" dirty="0">
                <a:solidFill>
                  <a:schemeClr val="tx1"/>
                </a:solidFill>
                <a:latin typeface="Assistant" pitchFamily="2" charset="-79"/>
                <a:cs typeface="Assistant" pitchFamily="2" charset="-79"/>
              </a:rPr>
              <a:t>+40 745 507 155</a:t>
            </a:r>
            <a:br>
              <a:rPr lang="en-US" dirty="0">
                <a:solidFill>
                  <a:schemeClr val="tx1"/>
                </a:solidFill>
                <a:latin typeface="Assistant" pitchFamily="2" charset="-79"/>
                <a:cs typeface="Assistant" pitchFamily="2" charset="-79"/>
              </a:rPr>
            </a:br>
            <a:r>
              <a:rPr lang="en-US" dirty="0">
                <a:solidFill>
                  <a:schemeClr val="tx1"/>
                </a:solidFill>
                <a:latin typeface="Assistant" pitchFamily="2" charset="-79"/>
                <a:cs typeface="Assistant" pitchFamily="2" charset="-79"/>
              </a:rPr>
              <a:t>diana.forrai12@yahoo.com</a:t>
            </a:r>
          </a:p>
        </p:txBody>
      </p:sp>
      <p:grpSp>
        <p:nvGrpSpPr>
          <p:cNvPr id="5" name="Google Shape;542;p46">
            <a:extLst>
              <a:ext uri="{FF2B5EF4-FFF2-40B4-BE49-F238E27FC236}">
                <a16:creationId xmlns:a16="http://schemas.microsoft.com/office/drawing/2014/main" id="{6C229A63-8704-0BF0-7002-7E1A8F45E9A0}"/>
              </a:ext>
            </a:extLst>
          </p:cNvPr>
          <p:cNvGrpSpPr/>
          <p:nvPr/>
        </p:nvGrpSpPr>
        <p:grpSpPr>
          <a:xfrm>
            <a:off x="908989" y="2716479"/>
            <a:ext cx="309413" cy="309397"/>
            <a:chOff x="266768" y="1721375"/>
            <a:chExt cx="397907" cy="397887"/>
          </a:xfrm>
        </p:grpSpPr>
        <p:sp>
          <p:nvSpPr>
            <p:cNvPr id="6" name="Google Shape;543;p46">
              <a:extLst>
                <a:ext uri="{FF2B5EF4-FFF2-40B4-BE49-F238E27FC236}">
                  <a16:creationId xmlns:a16="http://schemas.microsoft.com/office/drawing/2014/main" id="{8306036C-E410-687D-BD60-709AAA8816F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p46">
              <a:extLst>
                <a:ext uri="{FF2B5EF4-FFF2-40B4-BE49-F238E27FC236}">
                  <a16:creationId xmlns:a16="http://schemas.microsoft.com/office/drawing/2014/main" id="{756B46E8-218E-20CD-5B60-F6E599DF77FC}"/>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45;p46">
            <a:extLst>
              <a:ext uri="{FF2B5EF4-FFF2-40B4-BE49-F238E27FC236}">
                <a16:creationId xmlns:a16="http://schemas.microsoft.com/office/drawing/2014/main" id="{495A2911-E460-88A3-D278-8DDF68E14462}"/>
              </a:ext>
            </a:extLst>
          </p:cNvPr>
          <p:cNvGrpSpPr/>
          <p:nvPr/>
        </p:nvGrpSpPr>
        <p:grpSpPr>
          <a:xfrm>
            <a:off x="2058745" y="2716290"/>
            <a:ext cx="309397" cy="309397"/>
            <a:chOff x="1379798" y="1723250"/>
            <a:chExt cx="397887" cy="397887"/>
          </a:xfrm>
        </p:grpSpPr>
        <p:sp>
          <p:nvSpPr>
            <p:cNvPr id="9" name="Google Shape;546;p46">
              <a:extLst>
                <a:ext uri="{FF2B5EF4-FFF2-40B4-BE49-F238E27FC236}">
                  <a16:creationId xmlns:a16="http://schemas.microsoft.com/office/drawing/2014/main" id="{1D2D2B86-D298-CAA3-A403-0234633D6F9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46">
              <a:extLst>
                <a:ext uri="{FF2B5EF4-FFF2-40B4-BE49-F238E27FC236}">
                  <a16:creationId xmlns:a16="http://schemas.microsoft.com/office/drawing/2014/main" id="{6676E41B-A13E-6EEE-4F4F-794669963805}"/>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46">
              <a:extLst>
                <a:ext uri="{FF2B5EF4-FFF2-40B4-BE49-F238E27FC236}">
                  <a16:creationId xmlns:a16="http://schemas.microsoft.com/office/drawing/2014/main" id="{021FA917-DBE5-31CE-EC1E-E74DBD3404A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46">
              <a:extLst>
                <a:ext uri="{FF2B5EF4-FFF2-40B4-BE49-F238E27FC236}">
                  <a16:creationId xmlns:a16="http://schemas.microsoft.com/office/drawing/2014/main" id="{F3A2B0C7-0F83-0620-FEFD-D39B7B90069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0;p46">
            <a:extLst>
              <a:ext uri="{FF2B5EF4-FFF2-40B4-BE49-F238E27FC236}">
                <a16:creationId xmlns:a16="http://schemas.microsoft.com/office/drawing/2014/main" id="{5F097424-8306-E9C3-351F-AF932BEB624F}"/>
              </a:ext>
            </a:extLst>
          </p:cNvPr>
          <p:cNvGrpSpPr/>
          <p:nvPr/>
        </p:nvGrpSpPr>
        <p:grpSpPr>
          <a:xfrm>
            <a:off x="1483884" y="2716290"/>
            <a:ext cx="309380" cy="309397"/>
            <a:chOff x="864491" y="1723250"/>
            <a:chExt cx="397866" cy="397887"/>
          </a:xfrm>
        </p:grpSpPr>
        <p:sp>
          <p:nvSpPr>
            <p:cNvPr id="14" name="Google Shape;551;p46">
              <a:extLst>
                <a:ext uri="{FF2B5EF4-FFF2-40B4-BE49-F238E27FC236}">
                  <a16:creationId xmlns:a16="http://schemas.microsoft.com/office/drawing/2014/main" id="{632A75B6-EBFE-3011-5FE3-B6EAD7776C6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46">
              <a:extLst>
                <a:ext uri="{FF2B5EF4-FFF2-40B4-BE49-F238E27FC236}">
                  <a16:creationId xmlns:a16="http://schemas.microsoft.com/office/drawing/2014/main" id="{21233FA7-5013-EA71-F8F5-948C216FD3E6}"/>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46">
              <a:extLst>
                <a:ext uri="{FF2B5EF4-FFF2-40B4-BE49-F238E27FC236}">
                  <a16:creationId xmlns:a16="http://schemas.microsoft.com/office/drawing/2014/main" id="{6C82BBFD-1DB9-F7A6-861A-4E7C51C47C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554;p46">
            <a:extLst>
              <a:ext uri="{FF2B5EF4-FFF2-40B4-BE49-F238E27FC236}">
                <a16:creationId xmlns:a16="http://schemas.microsoft.com/office/drawing/2014/main" id="{5A7C95F3-FD35-A948-44BD-7D8C229FDFF5}"/>
              </a:ext>
            </a:extLst>
          </p:cNvPr>
          <p:cNvCxnSpPr/>
          <p:nvPr/>
        </p:nvCxnSpPr>
        <p:spPr>
          <a:xfrm>
            <a:off x="695483" y="3408725"/>
            <a:ext cx="37233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539;p46">
            <a:extLst>
              <a:ext uri="{FF2B5EF4-FFF2-40B4-BE49-F238E27FC236}">
                <a16:creationId xmlns:a16="http://schemas.microsoft.com/office/drawing/2014/main" id="{6FF77C25-C708-4AB0-FF52-33086DF30AC8}"/>
              </a:ext>
            </a:extLst>
          </p:cNvPr>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pic>
        <p:nvPicPr>
          <p:cNvPr id="2" name="logo.png">
            <a:extLst>
              <a:ext uri="{FF2B5EF4-FFF2-40B4-BE49-F238E27FC236}">
                <a16:creationId xmlns:a16="http://schemas.microsoft.com/office/drawing/2014/main" id="{251C0112-B50D-A49C-6EB1-E8C15E003DA0}"/>
              </a:ext>
            </a:extLst>
          </p:cNvPr>
          <p:cNvPicPr>
            <a:picLocks noChangeAspect="1"/>
          </p:cNvPicPr>
          <p:nvPr/>
        </p:nvPicPr>
        <p:blipFill>
          <a:blip r:embed="rId3"/>
          <a:stretch>
            <a:fillRect/>
          </a:stretch>
        </p:blipFill>
        <p:spPr>
          <a:xfrm>
            <a:off x="4418783" y="1109463"/>
            <a:ext cx="1494812" cy="1494812"/>
          </a:xfrm>
          <a:prstGeom prst="rect">
            <a:avLst/>
          </a:prstGeom>
          <a:ln w="12700">
            <a:miter lim="400000"/>
          </a:ln>
        </p:spPr>
      </p:pic>
    </p:spTree>
    <p:extLst>
      <p:ext uri="{BB962C8B-B14F-4D97-AF65-F5344CB8AC3E}">
        <p14:creationId xmlns:p14="http://schemas.microsoft.com/office/powerpoint/2010/main" val="135990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74948-CD4C-A63A-45B9-E7D9C938C7C8}"/>
              </a:ext>
            </a:extLst>
          </p:cNvPr>
          <p:cNvSpPr>
            <a:spLocks noGrp="1"/>
          </p:cNvSpPr>
          <p:nvPr>
            <p:ph type="title"/>
          </p:nvPr>
        </p:nvSpPr>
        <p:spPr/>
        <p:txBody>
          <a:bodyPr/>
          <a:lstStyle/>
          <a:p>
            <a:r>
              <a:rPr lang="en-US" dirty="0"/>
              <a:t>PROBLEM VS SOLUTION</a:t>
            </a:r>
          </a:p>
        </p:txBody>
      </p:sp>
      <p:sp>
        <p:nvSpPr>
          <p:cNvPr id="5" name="Subtitle 4">
            <a:extLst>
              <a:ext uri="{FF2B5EF4-FFF2-40B4-BE49-F238E27FC236}">
                <a16:creationId xmlns:a16="http://schemas.microsoft.com/office/drawing/2014/main" id="{F883908F-ECE3-A0A1-6313-64D62A595125}"/>
              </a:ext>
            </a:extLst>
          </p:cNvPr>
          <p:cNvSpPr>
            <a:spLocks noGrp="1"/>
          </p:cNvSpPr>
          <p:nvPr>
            <p:ph type="subTitle" idx="1"/>
          </p:nvPr>
        </p:nvSpPr>
        <p:spPr/>
        <p:txBody>
          <a:bodyPr/>
          <a:lstStyle/>
          <a:p>
            <a:r>
              <a:rPr lang="en-US" dirty="0"/>
              <a:t>Customizability </a:t>
            </a:r>
          </a:p>
          <a:p>
            <a:r>
              <a:rPr lang="en-US" dirty="0"/>
              <a:t>Real-Time Exchange Rates</a:t>
            </a:r>
          </a:p>
          <a:p>
            <a:r>
              <a:rPr lang="en-US" dirty="0"/>
              <a:t>Multi-Location Support </a:t>
            </a:r>
          </a:p>
          <a:p>
            <a:r>
              <a:rPr lang="en-US" dirty="0"/>
              <a:t>Cash Request &amp; Delivery</a:t>
            </a:r>
          </a:p>
          <a:p>
            <a:r>
              <a:rPr lang="en-US" dirty="0"/>
              <a:t>Easy-to-Use UI</a:t>
            </a:r>
          </a:p>
        </p:txBody>
      </p:sp>
      <p:sp>
        <p:nvSpPr>
          <p:cNvPr id="6" name="Subtitle 5">
            <a:extLst>
              <a:ext uri="{FF2B5EF4-FFF2-40B4-BE49-F238E27FC236}">
                <a16:creationId xmlns:a16="http://schemas.microsoft.com/office/drawing/2014/main" id="{B163A612-C80D-4E2D-F679-E2C6EE6C3A16}"/>
              </a:ext>
            </a:extLst>
          </p:cNvPr>
          <p:cNvSpPr>
            <a:spLocks noGrp="1"/>
          </p:cNvSpPr>
          <p:nvPr>
            <p:ph type="subTitle" idx="2"/>
          </p:nvPr>
        </p:nvSpPr>
        <p:spPr>
          <a:xfrm>
            <a:off x="445281" y="2973950"/>
            <a:ext cx="3707219" cy="1518300"/>
          </a:xfrm>
        </p:spPr>
        <p:txBody>
          <a:bodyPr/>
          <a:lstStyle/>
          <a:p>
            <a:r>
              <a:rPr lang="en-US" dirty="0"/>
              <a:t>	Fragmented and Incoherent Information</a:t>
            </a:r>
          </a:p>
          <a:p>
            <a:r>
              <a:rPr lang="en-US" dirty="0"/>
              <a:t>	Delayed Data Updates</a:t>
            </a:r>
          </a:p>
          <a:p>
            <a:r>
              <a:rPr lang="en-US" dirty="0"/>
              <a:t>	Lack of Transparency</a:t>
            </a:r>
          </a:p>
          <a:p>
            <a:r>
              <a:rPr lang="en-US" dirty="0"/>
              <a:t>	Insufficient cash</a:t>
            </a:r>
          </a:p>
          <a:p>
            <a:r>
              <a:rPr lang="en-US" dirty="0"/>
              <a:t>	Complex and Difficult-to-Use Interfaces</a:t>
            </a:r>
          </a:p>
        </p:txBody>
      </p:sp>
      <p:sp>
        <p:nvSpPr>
          <p:cNvPr id="7" name="Subtitle 6">
            <a:extLst>
              <a:ext uri="{FF2B5EF4-FFF2-40B4-BE49-F238E27FC236}">
                <a16:creationId xmlns:a16="http://schemas.microsoft.com/office/drawing/2014/main" id="{1F9B07DF-DA9D-504E-8ECF-2C8539D3EC1D}"/>
              </a:ext>
            </a:extLst>
          </p:cNvPr>
          <p:cNvSpPr>
            <a:spLocks noGrp="1"/>
          </p:cNvSpPr>
          <p:nvPr>
            <p:ph type="subTitle" idx="3"/>
          </p:nvPr>
        </p:nvSpPr>
        <p:spPr/>
        <p:txBody>
          <a:bodyPr/>
          <a:lstStyle/>
          <a:p>
            <a:r>
              <a:rPr lang="en-US" dirty="0"/>
              <a:t>PROBLEM</a:t>
            </a:r>
          </a:p>
        </p:txBody>
      </p:sp>
      <p:sp>
        <p:nvSpPr>
          <p:cNvPr id="8" name="Subtitle 7">
            <a:extLst>
              <a:ext uri="{FF2B5EF4-FFF2-40B4-BE49-F238E27FC236}">
                <a16:creationId xmlns:a16="http://schemas.microsoft.com/office/drawing/2014/main" id="{B5C79D56-FF3C-B783-D5A1-725465473943}"/>
              </a:ext>
            </a:extLst>
          </p:cNvPr>
          <p:cNvSpPr>
            <a:spLocks noGrp="1"/>
          </p:cNvSpPr>
          <p:nvPr>
            <p:ph type="subTitle" idx="4"/>
          </p:nvPr>
        </p:nvSpPr>
        <p:spPr/>
        <p:txBody>
          <a:bodyPr/>
          <a:lstStyle/>
          <a:p>
            <a:r>
              <a:rPr lang="en-US" dirty="0"/>
              <a:t>SOLUTION</a:t>
            </a:r>
          </a:p>
        </p:txBody>
      </p:sp>
      <p:sp>
        <p:nvSpPr>
          <p:cNvPr id="9" name="Google Shape;4918;p59">
            <a:extLst>
              <a:ext uri="{FF2B5EF4-FFF2-40B4-BE49-F238E27FC236}">
                <a16:creationId xmlns:a16="http://schemas.microsoft.com/office/drawing/2014/main" id="{FABF2943-F04E-4318-E2D0-DDDCDC4AC832}"/>
              </a:ext>
            </a:extLst>
          </p:cNvPr>
          <p:cNvSpPr/>
          <p:nvPr/>
        </p:nvSpPr>
        <p:spPr>
          <a:xfrm>
            <a:off x="932935" y="198498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4721;p59">
            <a:extLst>
              <a:ext uri="{FF2B5EF4-FFF2-40B4-BE49-F238E27FC236}">
                <a16:creationId xmlns:a16="http://schemas.microsoft.com/office/drawing/2014/main" id="{AF7D57A2-C2BB-0E89-AE9C-11975D75B3B5}"/>
              </a:ext>
            </a:extLst>
          </p:cNvPr>
          <p:cNvGrpSpPr/>
          <p:nvPr/>
        </p:nvGrpSpPr>
        <p:grpSpPr>
          <a:xfrm>
            <a:off x="4402400" y="1984829"/>
            <a:ext cx="339200" cy="339271"/>
            <a:chOff x="5049725" y="2027900"/>
            <a:chExt cx="481750" cy="481850"/>
          </a:xfrm>
          <a:solidFill>
            <a:schemeClr val="tx1"/>
          </a:solidFill>
        </p:grpSpPr>
        <p:sp>
          <p:nvSpPr>
            <p:cNvPr id="11" name="Google Shape;4722;p59">
              <a:extLst>
                <a:ext uri="{FF2B5EF4-FFF2-40B4-BE49-F238E27FC236}">
                  <a16:creationId xmlns:a16="http://schemas.microsoft.com/office/drawing/2014/main" id="{B7CD2520-EEAD-7799-779C-BB3E522D112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23;p59">
              <a:extLst>
                <a:ext uri="{FF2B5EF4-FFF2-40B4-BE49-F238E27FC236}">
                  <a16:creationId xmlns:a16="http://schemas.microsoft.com/office/drawing/2014/main" id="{B3F21621-6813-E7EB-48FC-D1557E99100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24;p59">
              <a:extLst>
                <a:ext uri="{FF2B5EF4-FFF2-40B4-BE49-F238E27FC236}">
                  <a16:creationId xmlns:a16="http://schemas.microsoft.com/office/drawing/2014/main" id="{38215E8B-551B-FD52-E810-CE7AAD2EE4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25;p59">
              <a:extLst>
                <a:ext uri="{FF2B5EF4-FFF2-40B4-BE49-F238E27FC236}">
                  <a16:creationId xmlns:a16="http://schemas.microsoft.com/office/drawing/2014/main" id="{0937C8F0-E128-AB1F-293C-6DBF70DB7E8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6;p59">
              <a:extLst>
                <a:ext uri="{FF2B5EF4-FFF2-40B4-BE49-F238E27FC236}">
                  <a16:creationId xmlns:a16="http://schemas.microsoft.com/office/drawing/2014/main" id="{544BD784-3175-6A0D-49C5-C7713B07820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27;p59">
              <a:extLst>
                <a:ext uri="{FF2B5EF4-FFF2-40B4-BE49-F238E27FC236}">
                  <a16:creationId xmlns:a16="http://schemas.microsoft.com/office/drawing/2014/main" id="{4BA44670-C3F1-6ABC-79BC-BC6A92708888}"/>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8;p59">
              <a:extLst>
                <a:ext uri="{FF2B5EF4-FFF2-40B4-BE49-F238E27FC236}">
                  <a16:creationId xmlns:a16="http://schemas.microsoft.com/office/drawing/2014/main" id="{CF39763E-1C41-8E17-596A-2DC4969E5EA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9;p59">
              <a:extLst>
                <a:ext uri="{FF2B5EF4-FFF2-40B4-BE49-F238E27FC236}">
                  <a16:creationId xmlns:a16="http://schemas.microsoft.com/office/drawing/2014/main" id="{1371B6DF-5A53-C7FC-EE26-FF8D5D5E7E0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307;p34">
            <a:extLst>
              <a:ext uri="{FF2B5EF4-FFF2-40B4-BE49-F238E27FC236}">
                <a16:creationId xmlns:a16="http://schemas.microsoft.com/office/drawing/2014/main" id="{9A7E589E-9F0C-35B5-5DD1-9394C9FBA623}"/>
              </a:ext>
            </a:extLst>
          </p:cNvPr>
          <p:cNvGrpSpPr/>
          <p:nvPr/>
        </p:nvGrpSpPr>
        <p:grpSpPr>
          <a:xfrm>
            <a:off x="9697932" y="1604103"/>
            <a:ext cx="420775" cy="393561"/>
            <a:chOff x="-4118225" y="3990475"/>
            <a:chExt cx="292225" cy="273325"/>
          </a:xfrm>
        </p:grpSpPr>
        <p:sp>
          <p:nvSpPr>
            <p:cNvPr id="20" name="Google Shape;308;p34">
              <a:extLst>
                <a:ext uri="{FF2B5EF4-FFF2-40B4-BE49-F238E27FC236}">
                  <a16:creationId xmlns:a16="http://schemas.microsoft.com/office/drawing/2014/main" id="{AEDFD35C-94D6-1712-7E2C-A6ABF9F5A6E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34">
              <a:extLst>
                <a:ext uri="{FF2B5EF4-FFF2-40B4-BE49-F238E27FC236}">
                  <a16:creationId xmlns:a16="http://schemas.microsoft.com/office/drawing/2014/main" id="{B2F6C98C-74A7-D12A-10F1-763CC571859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34">
              <a:extLst>
                <a:ext uri="{FF2B5EF4-FFF2-40B4-BE49-F238E27FC236}">
                  <a16:creationId xmlns:a16="http://schemas.microsoft.com/office/drawing/2014/main" id="{9F1407EC-BFE7-0DE8-4922-FDD91ECA9FC0}"/>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p34">
              <a:extLst>
                <a:ext uri="{FF2B5EF4-FFF2-40B4-BE49-F238E27FC236}">
                  <a16:creationId xmlns:a16="http://schemas.microsoft.com/office/drawing/2014/main" id="{79EFA123-C5F8-9B6E-FEF0-DD78C6E13A24}"/>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12;p34">
            <a:extLst>
              <a:ext uri="{FF2B5EF4-FFF2-40B4-BE49-F238E27FC236}">
                <a16:creationId xmlns:a16="http://schemas.microsoft.com/office/drawing/2014/main" id="{0941FD1F-2099-123E-1436-D0ABEFFF65F4}"/>
              </a:ext>
            </a:extLst>
          </p:cNvPr>
          <p:cNvGrpSpPr/>
          <p:nvPr/>
        </p:nvGrpSpPr>
        <p:grpSpPr>
          <a:xfrm>
            <a:off x="-878899" y="3215023"/>
            <a:ext cx="426462" cy="395865"/>
            <a:chOff x="-3808700" y="3628950"/>
            <a:chExt cx="296175" cy="274925"/>
          </a:xfrm>
        </p:grpSpPr>
        <p:sp>
          <p:nvSpPr>
            <p:cNvPr id="25" name="Google Shape;313;p34">
              <a:extLst>
                <a:ext uri="{FF2B5EF4-FFF2-40B4-BE49-F238E27FC236}">
                  <a16:creationId xmlns:a16="http://schemas.microsoft.com/office/drawing/2014/main" id="{31F285F9-C7B2-CC3D-03A1-D440F4F0E71F}"/>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34">
              <a:extLst>
                <a:ext uri="{FF2B5EF4-FFF2-40B4-BE49-F238E27FC236}">
                  <a16:creationId xmlns:a16="http://schemas.microsoft.com/office/drawing/2014/main" id="{77F52C2E-2E6A-798A-9C2E-F05E9D051809}"/>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p34">
              <a:extLst>
                <a:ext uri="{FF2B5EF4-FFF2-40B4-BE49-F238E27FC236}">
                  <a16:creationId xmlns:a16="http://schemas.microsoft.com/office/drawing/2014/main" id="{2558429A-1532-4FAB-D16E-631C61BA5C59}"/>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6;p34">
            <a:extLst>
              <a:ext uri="{FF2B5EF4-FFF2-40B4-BE49-F238E27FC236}">
                <a16:creationId xmlns:a16="http://schemas.microsoft.com/office/drawing/2014/main" id="{37D40A3F-8FA1-E88F-6607-2F302DB75144}"/>
              </a:ext>
            </a:extLst>
          </p:cNvPr>
          <p:cNvGrpSpPr/>
          <p:nvPr/>
        </p:nvGrpSpPr>
        <p:grpSpPr>
          <a:xfrm>
            <a:off x="-875807" y="1554373"/>
            <a:ext cx="420271" cy="320774"/>
            <a:chOff x="-1951475" y="3273100"/>
            <a:chExt cx="291875" cy="222775"/>
          </a:xfrm>
        </p:grpSpPr>
        <p:sp>
          <p:nvSpPr>
            <p:cNvPr id="29" name="Google Shape;317;p34">
              <a:extLst>
                <a:ext uri="{FF2B5EF4-FFF2-40B4-BE49-F238E27FC236}">
                  <a16:creationId xmlns:a16="http://schemas.microsoft.com/office/drawing/2014/main" id="{B73851D5-D090-1063-53D2-39BCCF5C9FDE}"/>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4">
              <a:extLst>
                <a:ext uri="{FF2B5EF4-FFF2-40B4-BE49-F238E27FC236}">
                  <a16:creationId xmlns:a16="http://schemas.microsoft.com/office/drawing/2014/main" id="{D3B971B9-9605-CBB2-7F5F-B550BCCE1746}"/>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34">
              <a:extLst>
                <a:ext uri="{FF2B5EF4-FFF2-40B4-BE49-F238E27FC236}">
                  <a16:creationId xmlns:a16="http://schemas.microsoft.com/office/drawing/2014/main" id="{3798C50C-2A00-DABC-06A0-18199897EDC7}"/>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0;p34">
            <a:extLst>
              <a:ext uri="{FF2B5EF4-FFF2-40B4-BE49-F238E27FC236}">
                <a16:creationId xmlns:a16="http://schemas.microsoft.com/office/drawing/2014/main" id="{DB4F3E73-AF3A-E709-D06D-D56E9BE8DCFC}"/>
              </a:ext>
            </a:extLst>
          </p:cNvPr>
          <p:cNvGrpSpPr/>
          <p:nvPr/>
        </p:nvGrpSpPr>
        <p:grpSpPr>
          <a:xfrm>
            <a:off x="9731980" y="3264753"/>
            <a:ext cx="352675" cy="355375"/>
            <a:chOff x="-31809525" y="3192625"/>
            <a:chExt cx="290650" cy="292875"/>
          </a:xfrm>
        </p:grpSpPr>
        <p:sp>
          <p:nvSpPr>
            <p:cNvPr id="33" name="Google Shape;321;p34">
              <a:extLst>
                <a:ext uri="{FF2B5EF4-FFF2-40B4-BE49-F238E27FC236}">
                  <a16:creationId xmlns:a16="http://schemas.microsoft.com/office/drawing/2014/main" id="{3B85D1A9-AF39-5B42-245F-4A5202A14C5C}"/>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34">
              <a:extLst>
                <a:ext uri="{FF2B5EF4-FFF2-40B4-BE49-F238E27FC236}">
                  <a16:creationId xmlns:a16="http://schemas.microsoft.com/office/drawing/2014/main" id="{A95DC258-D302-1292-4AF6-6653D10B9DFE}"/>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34">
              <a:extLst>
                <a:ext uri="{FF2B5EF4-FFF2-40B4-BE49-F238E27FC236}">
                  <a16:creationId xmlns:a16="http://schemas.microsoft.com/office/drawing/2014/main" id="{3C0F7E4C-1FD1-1338-CF8D-9CE9A33A83D5}"/>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p34">
              <a:extLst>
                <a:ext uri="{FF2B5EF4-FFF2-40B4-BE49-F238E27FC236}">
                  <a16:creationId xmlns:a16="http://schemas.microsoft.com/office/drawing/2014/main" id="{C53AB947-0B1E-A44A-59C8-1F9979F4AFEC}"/>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041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MONEYSTREAM</a:t>
            </a:r>
            <a:endParaRPr dirty="0"/>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Financial platform that provides users with competitive real-time exchange rates and partners with fast cash transactions, and market trend monitoring tools. Monitor locations, currencies and exchange rates.</a:t>
            </a: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Tiered subscription model for partners based on the number of locations with FREE access to clients for a long-term growth.</a:t>
            </a: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Agile development approach, starting with an MVP built using Node.js, React.js, and MySQL. Three phase development (initial, beta, post-launch).</a:t>
            </a:r>
            <a:endParaRPr dirty="0"/>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 through live chat, email, and in-app assistance. Premium partners receive priority support for faster responses and personalized assistance.</a:t>
            </a:r>
            <a:endParaRPr dirty="0"/>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PRICING STRATEGY</a:t>
            </a:r>
            <a:endParaRPr dirty="0"/>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18;p59">
            <a:extLst>
              <a:ext uri="{FF2B5EF4-FFF2-40B4-BE49-F238E27FC236}">
                <a16:creationId xmlns:a16="http://schemas.microsoft.com/office/drawing/2014/main" id="{272600FA-6BF8-C5A6-755E-CC0FE3621C49}"/>
              </a:ext>
            </a:extLst>
          </p:cNvPr>
          <p:cNvSpPr/>
          <p:nvPr/>
        </p:nvSpPr>
        <p:spPr>
          <a:xfrm>
            <a:off x="889624" y="-821905"/>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4721;p59">
            <a:extLst>
              <a:ext uri="{FF2B5EF4-FFF2-40B4-BE49-F238E27FC236}">
                <a16:creationId xmlns:a16="http://schemas.microsoft.com/office/drawing/2014/main" id="{A71BC292-832D-0109-F4BB-300BB3A65DF4}"/>
              </a:ext>
            </a:extLst>
          </p:cNvPr>
          <p:cNvGrpSpPr/>
          <p:nvPr/>
        </p:nvGrpSpPr>
        <p:grpSpPr>
          <a:xfrm>
            <a:off x="8254376" y="-735153"/>
            <a:ext cx="339200" cy="339271"/>
            <a:chOff x="5049725" y="2027900"/>
            <a:chExt cx="481750" cy="481850"/>
          </a:xfrm>
          <a:solidFill>
            <a:schemeClr val="tx1"/>
          </a:solidFill>
        </p:grpSpPr>
        <p:sp>
          <p:nvSpPr>
            <p:cNvPr id="4" name="Google Shape;4722;p59">
              <a:extLst>
                <a:ext uri="{FF2B5EF4-FFF2-40B4-BE49-F238E27FC236}">
                  <a16:creationId xmlns:a16="http://schemas.microsoft.com/office/drawing/2014/main" id="{690B0D39-9CDC-4FF0-307A-B0AFD03780E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723;p59">
              <a:extLst>
                <a:ext uri="{FF2B5EF4-FFF2-40B4-BE49-F238E27FC236}">
                  <a16:creationId xmlns:a16="http://schemas.microsoft.com/office/drawing/2014/main" id="{E303C4BE-DBF7-BC05-3F10-DC3C8191F19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724;p59">
              <a:extLst>
                <a:ext uri="{FF2B5EF4-FFF2-40B4-BE49-F238E27FC236}">
                  <a16:creationId xmlns:a16="http://schemas.microsoft.com/office/drawing/2014/main" id="{BA6509AC-F517-303B-9F83-E5175F9D603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725;p59">
              <a:extLst>
                <a:ext uri="{FF2B5EF4-FFF2-40B4-BE49-F238E27FC236}">
                  <a16:creationId xmlns:a16="http://schemas.microsoft.com/office/drawing/2014/main" id="{C26A3212-D290-5F37-1F01-B3F6210E954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726;p59">
              <a:extLst>
                <a:ext uri="{FF2B5EF4-FFF2-40B4-BE49-F238E27FC236}">
                  <a16:creationId xmlns:a16="http://schemas.microsoft.com/office/drawing/2014/main" id="{4350D99C-3E21-7792-5091-7B025E61984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727;p59">
              <a:extLst>
                <a:ext uri="{FF2B5EF4-FFF2-40B4-BE49-F238E27FC236}">
                  <a16:creationId xmlns:a16="http://schemas.microsoft.com/office/drawing/2014/main" id="{6E2DC279-3CE8-8D9C-62B1-90888B2DAD6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28;p59">
              <a:extLst>
                <a:ext uri="{FF2B5EF4-FFF2-40B4-BE49-F238E27FC236}">
                  <a16:creationId xmlns:a16="http://schemas.microsoft.com/office/drawing/2014/main" id="{26BEF947-5A2A-EF0B-F21F-579FB1FB4774}"/>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29;p59">
              <a:extLst>
                <a:ext uri="{FF2B5EF4-FFF2-40B4-BE49-F238E27FC236}">
                  <a16:creationId xmlns:a16="http://schemas.microsoft.com/office/drawing/2014/main" id="{AE4FBFE3-7B82-B86F-260A-B5121FF00D0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 name="Picture 11" descr="A close-up of a cell phone&#10;&#10;AI-generated content may be incorrect.">
            <a:extLst>
              <a:ext uri="{FF2B5EF4-FFF2-40B4-BE49-F238E27FC236}">
                <a16:creationId xmlns:a16="http://schemas.microsoft.com/office/drawing/2014/main" id="{48AC5E20-791E-9FB3-F0B0-15DB1F30FA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6580002" y="-631496"/>
            <a:ext cx="278176" cy="417681"/>
          </a:xfrm>
          <a:prstGeom prst="rect">
            <a:avLst/>
          </a:prstGeom>
        </p:spPr>
      </p:pic>
      <p:cxnSp>
        <p:nvCxnSpPr>
          <p:cNvPr id="13" name="Google Shape;407;p39">
            <a:extLst>
              <a:ext uri="{FF2B5EF4-FFF2-40B4-BE49-F238E27FC236}">
                <a16:creationId xmlns:a16="http://schemas.microsoft.com/office/drawing/2014/main" id="{E476E411-4548-C9BD-6742-9F95A4584653}"/>
              </a:ext>
            </a:extLst>
          </p:cNvPr>
          <p:cNvCxnSpPr>
            <a:cxnSpLocks/>
          </p:cNvCxnSpPr>
          <p:nvPr/>
        </p:nvCxnSpPr>
        <p:spPr>
          <a:xfrm>
            <a:off x="399373" y="5656625"/>
            <a:ext cx="5998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platform.</a:t>
            </a:r>
            <a:endParaRPr dirty="0"/>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5" name="Picture 4" descr="A close-up of a cell phone&#10;&#10;AI-generated content may be incorrect.">
            <a:extLst>
              <a:ext uri="{FF2B5EF4-FFF2-40B4-BE49-F238E27FC236}">
                <a16:creationId xmlns:a16="http://schemas.microsoft.com/office/drawing/2014/main" id="{ABF73856-C4ED-954D-7E89-2F5DCC94D4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4789301" y="-121812"/>
            <a:ext cx="3425571" cy="5143500"/>
          </a:xfrm>
          <a:prstGeom prst="rect">
            <a:avLst/>
          </a:prstGeom>
        </p:spPr>
      </p:pic>
      <p:pic>
        <p:nvPicPr>
          <p:cNvPr id="4" name="Picture 3" descr="A computer with a purple screen&#10;&#10;AI-generated content may be incorrect.">
            <a:extLst>
              <a:ext uri="{FF2B5EF4-FFF2-40B4-BE49-F238E27FC236}">
                <a16:creationId xmlns:a16="http://schemas.microsoft.com/office/drawing/2014/main" id="{ABAB4A2D-687D-AED5-1E0D-189410020F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4789301" y="-2109000"/>
            <a:ext cx="2498196" cy="1663799"/>
          </a:xfrm>
          <a:prstGeom prst="rect">
            <a:avLst/>
          </a:prstGeom>
        </p:spPr>
      </p:pic>
      <p:cxnSp>
        <p:nvCxnSpPr>
          <p:cNvPr id="6" name="Google Shape;407;p39">
            <a:extLst>
              <a:ext uri="{FF2B5EF4-FFF2-40B4-BE49-F238E27FC236}">
                <a16:creationId xmlns:a16="http://schemas.microsoft.com/office/drawing/2014/main" id="{F7229FBB-8B17-87A9-EB0C-86A66C10FC6A}"/>
              </a:ext>
            </a:extLst>
          </p:cNvPr>
          <p:cNvCxnSpPr>
            <a:cxnSpLocks/>
          </p:cNvCxnSpPr>
          <p:nvPr/>
        </p:nvCxnSpPr>
        <p:spPr>
          <a:xfrm>
            <a:off x="144169" y="5605825"/>
            <a:ext cx="83095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A830B73-CD5C-C098-BE31-9BD69EDDB697}"/>
            </a:ext>
          </a:extLst>
        </p:cNvPr>
        <p:cNvGrpSpPr/>
        <p:nvPr/>
      </p:nvGrpSpPr>
      <p:grpSpPr>
        <a:xfrm>
          <a:off x="0" y="0"/>
          <a:ext cx="0" cy="0"/>
          <a:chOff x="0" y="0"/>
          <a:chExt cx="0" cy="0"/>
        </a:xfrm>
      </p:grpSpPr>
      <p:grpSp>
        <p:nvGrpSpPr>
          <p:cNvPr id="398" name="Google Shape;398;p39">
            <a:extLst>
              <a:ext uri="{FF2B5EF4-FFF2-40B4-BE49-F238E27FC236}">
                <a16:creationId xmlns:a16="http://schemas.microsoft.com/office/drawing/2014/main" id="{C6084650-437F-27FF-6D49-AFA8E4BA7F2A}"/>
              </a:ext>
            </a:extLst>
          </p:cNvPr>
          <p:cNvGrpSpPr/>
          <p:nvPr/>
        </p:nvGrpSpPr>
        <p:grpSpPr>
          <a:xfrm>
            <a:off x="6649200" y="-121812"/>
            <a:ext cx="3183825" cy="5507988"/>
            <a:chOff x="6649200" y="-121812"/>
            <a:chExt cx="3183825" cy="5507988"/>
          </a:xfrm>
        </p:grpSpPr>
        <p:sp>
          <p:nvSpPr>
            <p:cNvPr id="399" name="Google Shape;399;p39">
              <a:extLst>
                <a:ext uri="{FF2B5EF4-FFF2-40B4-BE49-F238E27FC236}">
                  <a16:creationId xmlns:a16="http://schemas.microsoft.com/office/drawing/2014/main" id="{78E23591-4B9D-FA5A-89D6-2C3C42F84D04}"/>
                </a:ext>
              </a:extLst>
            </p:cNvPr>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a:extLst>
                <a:ext uri="{FF2B5EF4-FFF2-40B4-BE49-F238E27FC236}">
                  <a16:creationId xmlns:a16="http://schemas.microsoft.com/office/drawing/2014/main" id="{89204994-2802-517A-7744-9161A178C385}"/>
                </a:ext>
              </a:extLst>
            </p:cNvPr>
            <p:cNvGrpSpPr/>
            <p:nvPr/>
          </p:nvGrpSpPr>
          <p:grpSpPr>
            <a:xfrm>
              <a:off x="6649200" y="1276601"/>
              <a:ext cx="3183825" cy="4109575"/>
              <a:chOff x="6059300" y="-1096837"/>
              <a:chExt cx="3183825" cy="4109575"/>
            </a:xfrm>
          </p:grpSpPr>
          <p:sp>
            <p:nvSpPr>
              <p:cNvPr id="401" name="Google Shape;401;p39">
                <a:extLst>
                  <a:ext uri="{FF2B5EF4-FFF2-40B4-BE49-F238E27FC236}">
                    <a16:creationId xmlns:a16="http://schemas.microsoft.com/office/drawing/2014/main" id="{A56317FE-4B86-637A-25EF-3A33663F12FE}"/>
                  </a:ext>
                </a:extLst>
              </p:cNvPr>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a:extLst>
                  <a:ext uri="{FF2B5EF4-FFF2-40B4-BE49-F238E27FC236}">
                    <a16:creationId xmlns:a16="http://schemas.microsoft.com/office/drawing/2014/main" id="{DBDB415A-31E6-0A9E-81FB-BE3D78766E1B}"/>
                  </a:ext>
                </a:extLst>
              </p:cNvPr>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a:extLst>
              <a:ext uri="{FF2B5EF4-FFF2-40B4-BE49-F238E27FC236}">
                <a16:creationId xmlns:a16="http://schemas.microsoft.com/office/drawing/2014/main" id="{53425B9F-48DF-37CF-20F7-FF25B871BF81}"/>
              </a:ext>
            </a:extLst>
          </p:cNvPr>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a:extLst>
              <a:ext uri="{FF2B5EF4-FFF2-40B4-BE49-F238E27FC236}">
                <a16:creationId xmlns:a16="http://schemas.microsoft.com/office/drawing/2014/main" id="{88CE448B-D805-D7E3-5DE7-5BFA2D07EB51}"/>
              </a:ext>
            </a:extLst>
          </p:cNvPr>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Partner platform.</a:t>
            </a:r>
            <a:endParaRPr dirty="0"/>
          </a:p>
        </p:txBody>
      </p:sp>
      <p:cxnSp>
        <p:nvCxnSpPr>
          <p:cNvPr id="407" name="Google Shape;407;p39">
            <a:extLst>
              <a:ext uri="{FF2B5EF4-FFF2-40B4-BE49-F238E27FC236}">
                <a16:creationId xmlns:a16="http://schemas.microsoft.com/office/drawing/2014/main" id="{35FFAA6C-340A-0333-2164-37E88EAAD8D9}"/>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omputer with a purple screen&#10;&#10;AI-generated content may be incorrect.">
            <a:extLst>
              <a:ext uri="{FF2B5EF4-FFF2-40B4-BE49-F238E27FC236}">
                <a16:creationId xmlns:a16="http://schemas.microsoft.com/office/drawing/2014/main" id="{73CBBE97-3442-8C39-FF62-9BF9CDE46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3456709" y="949100"/>
            <a:ext cx="5325523" cy="3546799"/>
          </a:xfrm>
          <a:prstGeom prst="rect">
            <a:avLst/>
          </a:prstGeom>
        </p:spPr>
      </p:pic>
    </p:spTree>
    <p:extLst>
      <p:ext uri="{BB962C8B-B14F-4D97-AF65-F5344CB8AC3E}">
        <p14:creationId xmlns:p14="http://schemas.microsoft.com/office/powerpoint/2010/main" val="351598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874ED5-C997-F428-6437-3DEB424B16C2}"/>
              </a:ext>
            </a:extLst>
          </p:cNvPr>
          <p:cNvSpPr>
            <a:spLocks noGrp="1"/>
          </p:cNvSpPr>
          <p:nvPr>
            <p:ph type="title"/>
          </p:nvPr>
        </p:nvSpPr>
        <p:spPr/>
        <p:txBody>
          <a:bodyPr/>
          <a:lstStyle/>
          <a:p>
            <a:r>
              <a:rPr lang="en-US" dirty="0"/>
              <a:t>KEY FEATURES</a:t>
            </a:r>
          </a:p>
        </p:txBody>
      </p:sp>
      <p:sp>
        <p:nvSpPr>
          <p:cNvPr id="5" name="Subtitle 4">
            <a:extLst>
              <a:ext uri="{FF2B5EF4-FFF2-40B4-BE49-F238E27FC236}">
                <a16:creationId xmlns:a16="http://schemas.microsoft.com/office/drawing/2014/main" id="{9B2F4DFF-85C1-382F-A62E-35371302B66C}"/>
              </a:ext>
            </a:extLst>
          </p:cNvPr>
          <p:cNvSpPr>
            <a:spLocks noGrp="1"/>
          </p:cNvSpPr>
          <p:nvPr>
            <p:ph type="subTitle" idx="1"/>
          </p:nvPr>
        </p:nvSpPr>
        <p:spPr>
          <a:xfrm>
            <a:off x="429491" y="1840942"/>
            <a:ext cx="2737984" cy="1020300"/>
          </a:xfrm>
        </p:spPr>
        <p:txBody>
          <a:bodyPr/>
          <a:lstStyle/>
          <a:p>
            <a:r>
              <a:rPr lang="en-US" dirty="0"/>
              <a:t>	Unique Authentication for each partner on the platform.</a:t>
            </a:r>
          </a:p>
        </p:txBody>
      </p:sp>
      <p:sp>
        <p:nvSpPr>
          <p:cNvPr id="6" name="Subtitle 5">
            <a:extLst>
              <a:ext uri="{FF2B5EF4-FFF2-40B4-BE49-F238E27FC236}">
                <a16:creationId xmlns:a16="http://schemas.microsoft.com/office/drawing/2014/main" id="{E9005BCE-8CBB-2E66-72AC-8A93A6F951FB}"/>
              </a:ext>
            </a:extLst>
          </p:cNvPr>
          <p:cNvSpPr>
            <a:spLocks noGrp="1"/>
          </p:cNvSpPr>
          <p:nvPr>
            <p:ph type="subTitle" idx="2"/>
          </p:nvPr>
        </p:nvSpPr>
        <p:spPr>
          <a:xfrm>
            <a:off x="3176563" y="1840922"/>
            <a:ext cx="2447400" cy="1020300"/>
          </a:xfrm>
        </p:spPr>
        <p:txBody>
          <a:bodyPr/>
          <a:lstStyle/>
          <a:p>
            <a:r>
              <a:rPr lang="en-US" dirty="0"/>
              <a:t>	Ability to add any currency including cryptocurrencies and other virtual currencies.</a:t>
            </a:r>
          </a:p>
          <a:p>
            <a:endParaRPr lang="en-US" dirty="0"/>
          </a:p>
        </p:txBody>
      </p:sp>
      <p:sp>
        <p:nvSpPr>
          <p:cNvPr id="7" name="Subtitle 6">
            <a:extLst>
              <a:ext uri="{FF2B5EF4-FFF2-40B4-BE49-F238E27FC236}">
                <a16:creationId xmlns:a16="http://schemas.microsoft.com/office/drawing/2014/main" id="{E13949C3-D98A-A12F-5116-1F0B48A92023}"/>
              </a:ext>
            </a:extLst>
          </p:cNvPr>
          <p:cNvSpPr>
            <a:spLocks noGrp="1"/>
          </p:cNvSpPr>
          <p:nvPr>
            <p:ph type="subTitle" idx="3"/>
          </p:nvPr>
        </p:nvSpPr>
        <p:spPr>
          <a:xfrm>
            <a:off x="429491" y="3583699"/>
            <a:ext cx="2737984" cy="1020300"/>
          </a:xfrm>
        </p:spPr>
        <p:txBody>
          <a:bodyPr/>
          <a:lstStyle/>
          <a:p>
            <a:r>
              <a:rPr lang="en-US" dirty="0"/>
              <a:t>	Set rates based on location and currency.</a:t>
            </a:r>
          </a:p>
        </p:txBody>
      </p:sp>
      <p:sp>
        <p:nvSpPr>
          <p:cNvPr id="8" name="Subtitle 7">
            <a:extLst>
              <a:ext uri="{FF2B5EF4-FFF2-40B4-BE49-F238E27FC236}">
                <a16:creationId xmlns:a16="http://schemas.microsoft.com/office/drawing/2014/main" id="{6198E104-8FF4-3429-4F85-7DD832C84B73}"/>
              </a:ext>
            </a:extLst>
          </p:cNvPr>
          <p:cNvSpPr>
            <a:spLocks noGrp="1"/>
          </p:cNvSpPr>
          <p:nvPr>
            <p:ph type="subTitle" idx="4"/>
          </p:nvPr>
        </p:nvSpPr>
        <p:spPr>
          <a:xfrm>
            <a:off x="3176563" y="3583695"/>
            <a:ext cx="2616912" cy="1020300"/>
          </a:xfrm>
        </p:spPr>
        <p:txBody>
          <a:bodyPr/>
          <a:lstStyle/>
          <a:p>
            <a:r>
              <a:rPr lang="en-US" dirty="0"/>
              <a:t>	View registered partners to facilitate communication and collaboration or request cash directly.</a:t>
            </a:r>
          </a:p>
        </p:txBody>
      </p:sp>
      <p:sp>
        <p:nvSpPr>
          <p:cNvPr id="9" name="Subtitle 8">
            <a:extLst>
              <a:ext uri="{FF2B5EF4-FFF2-40B4-BE49-F238E27FC236}">
                <a16:creationId xmlns:a16="http://schemas.microsoft.com/office/drawing/2014/main" id="{5421C7E9-009B-138D-81D3-ED90AE7EB244}"/>
              </a:ext>
            </a:extLst>
          </p:cNvPr>
          <p:cNvSpPr>
            <a:spLocks noGrp="1"/>
          </p:cNvSpPr>
          <p:nvPr>
            <p:ph type="subTitle" idx="5"/>
          </p:nvPr>
        </p:nvSpPr>
        <p:spPr/>
        <p:txBody>
          <a:bodyPr/>
          <a:lstStyle/>
          <a:p>
            <a:r>
              <a:rPr lang="en-US" dirty="0"/>
              <a:t>	Manage multiple locations with  Google Maps and geolocation integration.</a:t>
            </a:r>
          </a:p>
        </p:txBody>
      </p:sp>
      <p:sp>
        <p:nvSpPr>
          <p:cNvPr id="10" name="Subtitle 9">
            <a:extLst>
              <a:ext uri="{FF2B5EF4-FFF2-40B4-BE49-F238E27FC236}">
                <a16:creationId xmlns:a16="http://schemas.microsoft.com/office/drawing/2014/main" id="{A3968C87-4B77-1C2E-AFC9-6C4C11532D62}"/>
              </a:ext>
            </a:extLst>
          </p:cNvPr>
          <p:cNvSpPr>
            <a:spLocks noGrp="1"/>
          </p:cNvSpPr>
          <p:nvPr>
            <p:ph type="subTitle" idx="6"/>
          </p:nvPr>
        </p:nvSpPr>
        <p:spPr/>
        <p:txBody>
          <a:bodyPr/>
          <a:lstStyle/>
          <a:p>
            <a:r>
              <a:rPr lang="en-US" dirty="0"/>
              <a:t>	View the nearest, best, and all exchange services listed on the platform.</a:t>
            </a:r>
          </a:p>
        </p:txBody>
      </p:sp>
      <p:sp>
        <p:nvSpPr>
          <p:cNvPr id="11" name="Subtitle 10">
            <a:extLst>
              <a:ext uri="{FF2B5EF4-FFF2-40B4-BE49-F238E27FC236}">
                <a16:creationId xmlns:a16="http://schemas.microsoft.com/office/drawing/2014/main" id="{C2D0FC49-064B-BE49-0408-BF0B408FC67E}"/>
              </a:ext>
            </a:extLst>
          </p:cNvPr>
          <p:cNvSpPr>
            <a:spLocks noGrp="1"/>
          </p:cNvSpPr>
          <p:nvPr>
            <p:ph type="subTitle" idx="7"/>
          </p:nvPr>
        </p:nvSpPr>
        <p:spPr/>
        <p:txBody>
          <a:bodyPr/>
          <a:lstStyle/>
          <a:p>
            <a:r>
              <a:rPr lang="en-US" dirty="0"/>
              <a:t>SECURE</a:t>
            </a:r>
          </a:p>
        </p:txBody>
      </p:sp>
      <p:sp>
        <p:nvSpPr>
          <p:cNvPr id="12" name="Subtitle 11">
            <a:extLst>
              <a:ext uri="{FF2B5EF4-FFF2-40B4-BE49-F238E27FC236}">
                <a16:creationId xmlns:a16="http://schemas.microsoft.com/office/drawing/2014/main" id="{BBF3BA3C-DF85-B00B-E21A-322D85DBCD8E}"/>
              </a:ext>
            </a:extLst>
          </p:cNvPr>
          <p:cNvSpPr>
            <a:spLocks noGrp="1"/>
          </p:cNvSpPr>
          <p:nvPr>
            <p:ph type="subTitle" idx="8"/>
          </p:nvPr>
        </p:nvSpPr>
        <p:spPr>
          <a:xfrm>
            <a:off x="3167475" y="1282625"/>
            <a:ext cx="2447586" cy="642300"/>
          </a:xfrm>
        </p:spPr>
        <p:txBody>
          <a:bodyPr/>
          <a:lstStyle/>
          <a:p>
            <a:pPr algn="ctr"/>
            <a:r>
              <a:rPr lang="en-US" dirty="0"/>
              <a:t>CURRENCY MANAGEMENT</a:t>
            </a:r>
          </a:p>
        </p:txBody>
      </p:sp>
      <p:sp>
        <p:nvSpPr>
          <p:cNvPr id="13" name="Subtitle 12">
            <a:extLst>
              <a:ext uri="{FF2B5EF4-FFF2-40B4-BE49-F238E27FC236}">
                <a16:creationId xmlns:a16="http://schemas.microsoft.com/office/drawing/2014/main" id="{1A8FFD52-C793-6950-EA62-8AA177F46E0B}"/>
              </a:ext>
            </a:extLst>
          </p:cNvPr>
          <p:cNvSpPr>
            <a:spLocks noGrp="1"/>
          </p:cNvSpPr>
          <p:nvPr>
            <p:ph type="subTitle" idx="9"/>
          </p:nvPr>
        </p:nvSpPr>
        <p:spPr/>
        <p:txBody>
          <a:bodyPr/>
          <a:lstStyle/>
          <a:p>
            <a:r>
              <a:rPr lang="en-US" dirty="0"/>
              <a:t>	LOCATION MANAGEMENT</a:t>
            </a:r>
          </a:p>
        </p:txBody>
      </p:sp>
      <p:sp>
        <p:nvSpPr>
          <p:cNvPr id="14" name="Subtitle 13">
            <a:extLst>
              <a:ext uri="{FF2B5EF4-FFF2-40B4-BE49-F238E27FC236}">
                <a16:creationId xmlns:a16="http://schemas.microsoft.com/office/drawing/2014/main" id="{16E948B1-713A-58C2-4E8D-1C6CB257EA5C}"/>
              </a:ext>
            </a:extLst>
          </p:cNvPr>
          <p:cNvSpPr>
            <a:spLocks noGrp="1"/>
          </p:cNvSpPr>
          <p:nvPr>
            <p:ph type="subTitle" idx="13"/>
          </p:nvPr>
        </p:nvSpPr>
        <p:spPr/>
        <p:txBody>
          <a:bodyPr/>
          <a:lstStyle/>
          <a:p>
            <a:r>
              <a:rPr lang="en-US" dirty="0"/>
              <a:t>CUSTOM RATES</a:t>
            </a:r>
          </a:p>
        </p:txBody>
      </p:sp>
      <p:sp>
        <p:nvSpPr>
          <p:cNvPr id="15" name="Subtitle 14">
            <a:extLst>
              <a:ext uri="{FF2B5EF4-FFF2-40B4-BE49-F238E27FC236}">
                <a16:creationId xmlns:a16="http://schemas.microsoft.com/office/drawing/2014/main" id="{200769E1-A46B-5983-4080-684AD3E35D43}"/>
              </a:ext>
            </a:extLst>
          </p:cNvPr>
          <p:cNvSpPr>
            <a:spLocks noGrp="1"/>
          </p:cNvSpPr>
          <p:nvPr>
            <p:ph type="subTitle" idx="14"/>
          </p:nvPr>
        </p:nvSpPr>
        <p:spPr>
          <a:xfrm>
            <a:off x="3176563" y="3022375"/>
            <a:ext cx="2621549" cy="642300"/>
          </a:xfrm>
        </p:spPr>
        <p:txBody>
          <a:bodyPr/>
          <a:lstStyle/>
          <a:p>
            <a:r>
              <a:rPr lang="en-US" dirty="0"/>
              <a:t>	PARTNER VISIBILITY</a:t>
            </a:r>
          </a:p>
        </p:txBody>
      </p:sp>
      <p:sp>
        <p:nvSpPr>
          <p:cNvPr id="16" name="Subtitle 15">
            <a:extLst>
              <a:ext uri="{FF2B5EF4-FFF2-40B4-BE49-F238E27FC236}">
                <a16:creationId xmlns:a16="http://schemas.microsoft.com/office/drawing/2014/main" id="{D9291C81-27C7-F683-97E7-75734A2E74E7}"/>
              </a:ext>
            </a:extLst>
          </p:cNvPr>
          <p:cNvSpPr>
            <a:spLocks noGrp="1"/>
          </p:cNvSpPr>
          <p:nvPr>
            <p:ph type="subTitle" idx="15"/>
          </p:nvPr>
        </p:nvSpPr>
        <p:spPr/>
        <p:txBody>
          <a:bodyPr/>
          <a:lstStyle/>
          <a:p>
            <a:r>
              <a:rPr lang="en-US" dirty="0"/>
              <a:t>	CLIENT FEATURES</a:t>
            </a:r>
          </a:p>
        </p:txBody>
      </p:sp>
      <p:pic>
        <p:nvPicPr>
          <p:cNvPr id="24" name="png-transparent-react-react-native-logos-brands-in-colors-icon-thumbnail-2-removebg-preview.png">
            <a:extLst>
              <a:ext uri="{FF2B5EF4-FFF2-40B4-BE49-F238E27FC236}">
                <a16:creationId xmlns:a16="http://schemas.microsoft.com/office/drawing/2014/main" id="{CA6E20DD-A4E9-71C2-F522-D8E9BC17DD0E}"/>
              </a:ext>
            </a:extLst>
          </p:cNvPr>
          <p:cNvPicPr>
            <a:picLocks noChangeAspect="1"/>
          </p:cNvPicPr>
          <p:nvPr/>
        </p:nvPicPr>
        <p:blipFill>
          <a:blip r:embed="rId2"/>
          <a:stretch>
            <a:fillRect/>
          </a:stretch>
        </p:blipFill>
        <p:spPr>
          <a:xfrm>
            <a:off x="-1932686" y="-170779"/>
            <a:ext cx="1319632" cy="1319632"/>
          </a:xfrm>
          <a:prstGeom prst="rect">
            <a:avLst/>
          </a:prstGeom>
          <a:ln w="12700">
            <a:miter lim="400000"/>
          </a:ln>
        </p:spPr>
      </p:pic>
      <p:pic>
        <p:nvPicPr>
          <p:cNvPr id="25" name="image.png">
            <a:extLst>
              <a:ext uri="{FF2B5EF4-FFF2-40B4-BE49-F238E27FC236}">
                <a16:creationId xmlns:a16="http://schemas.microsoft.com/office/drawing/2014/main" id="{C269BA02-B8BC-6F1B-D630-7A91272D66BD}"/>
              </a:ext>
            </a:extLst>
          </p:cNvPr>
          <p:cNvPicPr>
            <a:picLocks noChangeAspect="1"/>
          </p:cNvPicPr>
          <p:nvPr/>
        </p:nvPicPr>
        <p:blipFill>
          <a:blip r:embed="rId3"/>
          <a:stretch>
            <a:fillRect/>
          </a:stretch>
        </p:blipFill>
        <p:spPr>
          <a:xfrm>
            <a:off x="-2221586" y="1714330"/>
            <a:ext cx="1691681" cy="1037564"/>
          </a:xfrm>
          <a:prstGeom prst="rect">
            <a:avLst/>
          </a:prstGeom>
          <a:ln w="12700">
            <a:miter lim="400000"/>
          </a:ln>
        </p:spPr>
      </p:pic>
      <p:pic>
        <p:nvPicPr>
          <p:cNvPr id="26" name="pngwing.com.png">
            <a:extLst>
              <a:ext uri="{FF2B5EF4-FFF2-40B4-BE49-F238E27FC236}">
                <a16:creationId xmlns:a16="http://schemas.microsoft.com/office/drawing/2014/main" id="{DFDFC52D-4B50-5673-5B46-733E6639A1DB}"/>
              </a:ext>
            </a:extLst>
          </p:cNvPr>
          <p:cNvPicPr>
            <a:picLocks noChangeAspect="1"/>
          </p:cNvPicPr>
          <p:nvPr/>
        </p:nvPicPr>
        <p:blipFill>
          <a:blip r:embed="rId4"/>
          <a:stretch>
            <a:fillRect/>
          </a:stretch>
        </p:blipFill>
        <p:spPr>
          <a:xfrm>
            <a:off x="-2221586" y="3343525"/>
            <a:ext cx="1341577" cy="1341577"/>
          </a:xfrm>
          <a:prstGeom prst="rect">
            <a:avLst/>
          </a:prstGeom>
          <a:ln w="12700">
            <a:miter lim="400000"/>
          </a:ln>
        </p:spPr>
      </p:pic>
      <p:pic>
        <p:nvPicPr>
          <p:cNvPr id="27" name="imagine lipită.png">
            <a:extLst>
              <a:ext uri="{FF2B5EF4-FFF2-40B4-BE49-F238E27FC236}">
                <a16:creationId xmlns:a16="http://schemas.microsoft.com/office/drawing/2014/main" id="{ED29E59C-B2E0-4F49-6AD9-D8905FC914B2}"/>
              </a:ext>
            </a:extLst>
          </p:cNvPr>
          <p:cNvPicPr>
            <a:picLocks noChangeAspect="1"/>
          </p:cNvPicPr>
          <p:nvPr/>
        </p:nvPicPr>
        <p:blipFill>
          <a:blip r:embed="rId5"/>
          <a:stretch>
            <a:fillRect/>
          </a:stretch>
        </p:blipFill>
        <p:spPr>
          <a:xfrm>
            <a:off x="9668056" y="-408902"/>
            <a:ext cx="1510785" cy="1161702"/>
          </a:xfrm>
          <a:prstGeom prst="rect">
            <a:avLst/>
          </a:prstGeom>
          <a:ln w="12700">
            <a:miter lim="400000"/>
          </a:ln>
        </p:spPr>
      </p:pic>
      <p:pic>
        <p:nvPicPr>
          <p:cNvPr id="28" name="image.png">
            <a:extLst>
              <a:ext uri="{FF2B5EF4-FFF2-40B4-BE49-F238E27FC236}">
                <a16:creationId xmlns:a16="http://schemas.microsoft.com/office/drawing/2014/main" id="{A9032EA7-9C65-B25D-E025-64DE0CBD7117}"/>
              </a:ext>
            </a:extLst>
          </p:cNvPr>
          <p:cNvPicPr>
            <a:picLocks noChangeAspect="1"/>
          </p:cNvPicPr>
          <p:nvPr/>
        </p:nvPicPr>
        <p:blipFill>
          <a:blip r:embed="rId6"/>
          <a:stretch>
            <a:fillRect/>
          </a:stretch>
        </p:blipFill>
        <p:spPr>
          <a:xfrm>
            <a:off x="9733502" y="1301762"/>
            <a:ext cx="1124782" cy="1124782"/>
          </a:xfrm>
          <a:prstGeom prst="rect">
            <a:avLst/>
          </a:prstGeom>
          <a:ln w="12700">
            <a:miter lim="400000"/>
          </a:ln>
        </p:spPr>
      </p:pic>
      <p:pic>
        <p:nvPicPr>
          <p:cNvPr id="29" name="imagine lipită.png">
            <a:extLst>
              <a:ext uri="{FF2B5EF4-FFF2-40B4-BE49-F238E27FC236}">
                <a16:creationId xmlns:a16="http://schemas.microsoft.com/office/drawing/2014/main" id="{46726139-37E8-7364-6B92-8733FA400B80}"/>
              </a:ext>
            </a:extLst>
          </p:cNvPr>
          <p:cNvPicPr>
            <a:picLocks noChangeAspect="1"/>
          </p:cNvPicPr>
          <p:nvPr/>
        </p:nvPicPr>
        <p:blipFill>
          <a:blip r:embed="rId7"/>
          <a:stretch>
            <a:fillRect/>
          </a:stretch>
        </p:blipFill>
        <p:spPr>
          <a:xfrm>
            <a:off x="9827038" y="3664675"/>
            <a:ext cx="937710" cy="1322199"/>
          </a:xfrm>
          <a:prstGeom prst="rect">
            <a:avLst/>
          </a:prstGeom>
          <a:ln w="12700">
            <a:miter lim="400000"/>
          </a:ln>
        </p:spPr>
      </p:pic>
      <p:pic>
        <p:nvPicPr>
          <p:cNvPr id="30" name="image.png">
            <a:extLst>
              <a:ext uri="{FF2B5EF4-FFF2-40B4-BE49-F238E27FC236}">
                <a16:creationId xmlns:a16="http://schemas.microsoft.com/office/drawing/2014/main" id="{EF194E63-43CB-7133-CA08-4DB066DB406A}"/>
              </a:ext>
            </a:extLst>
          </p:cNvPr>
          <p:cNvPicPr>
            <a:picLocks noChangeAspect="1"/>
          </p:cNvPicPr>
          <p:nvPr/>
        </p:nvPicPr>
        <p:blipFill>
          <a:blip r:embed="rId8"/>
          <a:stretch>
            <a:fillRect/>
          </a:stretch>
        </p:blipFill>
        <p:spPr>
          <a:xfrm>
            <a:off x="3844177" y="-1949298"/>
            <a:ext cx="1949298" cy="1949298"/>
          </a:xfrm>
          <a:prstGeom prst="rect">
            <a:avLst/>
          </a:prstGeom>
          <a:ln w="12700">
            <a:miter lim="400000"/>
          </a:ln>
        </p:spPr>
      </p:pic>
      <p:pic>
        <p:nvPicPr>
          <p:cNvPr id="31" name="imagine lipită.png">
            <a:extLst>
              <a:ext uri="{FF2B5EF4-FFF2-40B4-BE49-F238E27FC236}">
                <a16:creationId xmlns:a16="http://schemas.microsoft.com/office/drawing/2014/main" id="{B20A3BAD-44DF-A890-6736-8EF8F23DF5D5}"/>
              </a:ext>
            </a:extLst>
          </p:cNvPr>
          <p:cNvPicPr>
            <a:picLocks noChangeAspect="1"/>
          </p:cNvPicPr>
          <p:nvPr/>
        </p:nvPicPr>
        <p:blipFill>
          <a:blip r:embed="rId9"/>
          <a:stretch>
            <a:fillRect/>
          </a:stretch>
        </p:blipFill>
        <p:spPr>
          <a:xfrm>
            <a:off x="3176563" y="5618157"/>
            <a:ext cx="1582979" cy="1582979"/>
          </a:xfrm>
          <a:prstGeom prst="rect">
            <a:avLst/>
          </a:prstGeom>
          <a:ln w="12700">
            <a:miter lim="400000"/>
          </a:ln>
        </p:spPr>
      </p:pic>
    </p:spTree>
    <p:extLst>
      <p:ext uri="{BB962C8B-B14F-4D97-AF65-F5344CB8AC3E}">
        <p14:creationId xmlns:p14="http://schemas.microsoft.com/office/powerpoint/2010/main" val="320553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63C8D27-BF31-084D-34CC-0F50C04A02C0}"/>
              </a:ext>
            </a:extLst>
          </p:cNvPr>
          <p:cNvSpPr>
            <a:spLocks noGrp="1"/>
          </p:cNvSpPr>
          <p:nvPr>
            <p:ph type="title"/>
          </p:nvPr>
        </p:nvSpPr>
        <p:spPr/>
        <p:txBody>
          <a:bodyPr/>
          <a:lstStyle/>
          <a:p>
            <a:r>
              <a:rPr lang="en-US" sz="4800" dirty="0"/>
              <a:t>MODERN TECH STACK</a:t>
            </a:r>
          </a:p>
        </p:txBody>
      </p:sp>
      <p:pic>
        <p:nvPicPr>
          <p:cNvPr id="18" name="png-transparent-react-react-native-logos-brands-in-colors-icon-thumbnail-2-removebg-preview.png">
            <a:extLst>
              <a:ext uri="{FF2B5EF4-FFF2-40B4-BE49-F238E27FC236}">
                <a16:creationId xmlns:a16="http://schemas.microsoft.com/office/drawing/2014/main" id="{1730C166-53AA-CCF8-196C-28F089E231AF}"/>
              </a:ext>
            </a:extLst>
          </p:cNvPr>
          <p:cNvPicPr>
            <a:picLocks noChangeAspect="1"/>
          </p:cNvPicPr>
          <p:nvPr/>
        </p:nvPicPr>
        <p:blipFill>
          <a:blip r:embed="rId2"/>
          <a:stretch>
            <a:fillRect/>
          </a:stretch>
        </p:blipFill>
        <p:spPr>
          <a:xfrm>
            <a:off x="531114" y="375175"/>
            <a:ext cx="1319632" cy="1319632"/>
          </a:xfrm>
          <a:prstGeom prst="rect">
            <a:avLst/>
          </a:prstGeom>
          <a:ln w="12700">
            <a:miter lim="400000"/>
          </a:ln>
        </p:spPr>
      </p:pic>
      <p:pic>
        <p:nvPicPr>
          <p:cNvPr id="19" name="image.png">
            <a:extLst>
              <a:ext uri="{FF2B5EF4-FFF2-40B4-BE49-F238E27FC236}">
                <a16:creationId xmlns:a16="http://schemas.microsoft.com/office/drawing/2014/main" id="{1234E57A-716B-0C5B-3E0A-A567A295529D}"/>
              </a:ext>
            </a:extLst>
          </p:cNvPr>
          <p:cNvPicPr>
            <a:picLocks noChangeAspect="1"/>
          </p:cNvPicPr>
          <p:nvPr/>
        </p:nvPicPr>
        <p:blipFill>
          <a:blip r:embed="rId3"/>
          <a:stretch>
            <a:fillRect/>
          </a:stretch>
        </p:blipFill>
        <p:spPr>
          <a:xfrm>
            <a:off x="384810" y="2052968"/>
            <a:ext cx="1691681" cy="1037564"/>
          </a:xfrm>
          <a:prstGeom prst="rect">
            <a:avLst/>
          </a:prstGeom>
          <a:ln w="12700">
            <a:miter lim="400000"/>
          </a:ln>
        </p:spPr>
      </p:pic>
      <p:pic>
        <p:nvPicPr>
          <p:cNvPr id="20" name="pngwing.com.png">
            <a:extLst>
              <a:ext uri="{FF2B5EF4-FFF2-40B4-BE49-F238E27FC236}">
                <a16:creationId xmlns:a16="http://schemas.microsoft.com/office/drawing/2014/main" id="{4986C378-0E95-0D53-F8FA-5559FE102361}"/>
              </a:ext>
            </a:extLst>
          </p:cNvPr>
          <p:cNvPicPr>
            <a:picLocks noChangeAspect="1"/>
          </p:cNvPicPr>
          <p:nvPr/>
        </p:nvPicPr>
        <p:blipFill>
          <a:blip r:embed="rId4"/>
          <a:stretch>
            <a:fillRect/>
          </a:stretch>
        </p:blipFill>
        <p:spPr>
          <a:xfrm>
            <a:off x="520141" y="3448693"/>
            <a:ext cx="1341577" cy="1341577"/>
          </a:xfrm>
          <a:prstGeom prst="rect">
            <a:avLst/>
          </a:prstGeom>
          <a:ln w="12700">
            <a:miter lim="400000"/>
          </a:ln>
        </p:spPr>
      </p:pic>
      <p:pic>
        <p:nvPicPr>
          <p:cNvPr id="21" name="imagine lipită.png">
            <a:extLst>
              <a:ext uri="{FF2B5EF4-FFF2-40B4-BE49-F238E27FC236}">
                <a16:creationId xmlns:a16="http://schemas.microsoft.com/office/drawing/2014/main" id="{1B704888-88B1-D1AD-1B31-826E4C47089B}"/>
              </a:ext>
            </a:extLst>
          </p:cNvPr>
          <p:cNvPicPr>
            <a:picLocks noChangeAspect="1"/>
          </p:cNvPicPr>
          <p:nvPr/>
        </p:nvPicPr>
        <p:blipFill>
          <a:blip r:embed="rId5"/>
          <a:stretch>
            <a:fillRect/>
          </a:stretch>
        </p:blipFill>
        <p:spPr>
          <a:xfrm>
            <a:off x="7102101" y="375175"/>
            <a:ext cx="1510785" cy="1161702"/>
          </a:xfrm>
          <a:prstGeom prst="rect">
            <a:avLst/>
          </a:prstGeom>
          <a:ln w="12700">
            <a:miter lim="400000"/>
          </a:ln>
        </p:spPr>
      </p:pic>
      <p:pic>
        <p:nvPicPr>
          <p:cNvPr id="22" name="image.png">
            <a:extLst>
              <a:ext uri="{FF2B5EF4-FFF2-40B4-BE49-F238E27FC236}">
                <a16:creationId xmlns:a16="http://schemas.microsoft.com/office/drawing/2014/main" id="{509CBB89-62E3-4A9D-DA51-9EE1188BD9EF}"/>
              </a:ext>
            </a:extLst>
          </p:cNvPr>
          <p:cNvPicPr>
            <a:picLocks noChangeAspect="1"/>
          </p:cNvPicPr>
          <p:nvPr/>
        </p:nvPicPr>
        <p:blipFill>
          <a:blip r:embed="rId6"/>
          <a:stretch>
            <a:fillRect/>
          </a:stretch>
        </p:blipFill>
        <p:spPr>
          <a:xfrm>
            <a:off x="7295102" y="2009359"/>
            <a:ext cx="1124782" cy="1124782"/>
          </a:xfrm>
          <a:prstGeom prst="rect">
            <a:avLst/>
          </a:prstGeom>
          <a:ln w="12700">
            <a:miter lim="400000"/>
          </a:ln>
        </p:spPr>
      </p:pic>
      <p:pic>
        <p:nvPicPr>
          <p:cNvPr id="23" name="imagine lipită.png">
            <a:extLst>
              <a:ext uri="{FF2B5EF4-FFF2-40B4-BE49-F238E27FC236}">
                <a16:creationId xmlns:a16="http://schemas.microsoft.com/office/drawing/2014/main" id="{19C2A612-4CCE-EF79-274D-16AC185E8CE1}"/>
              </a:ext>
            </a:extLst>
          </p:cNvPr>
          <p:cNvPicPr>
            <a:picLocks noChangeAspect="1"/>
          </p:cNvPicPr>
          <p:nvPr/>
        </p:nvPicPr>
        <p:blipFill>
          <a:blip r:embed="rId7"/>
          <a:stretch>
            <a:fillRect/>
          </a:stretch>
        </p:blipFill>
        <p:spPr>
          <a:xfrm>
            <a:off x="7388638" y="3458381"/>
            <a:ext cx="937710" cy="1322199"/>
          </a:xfrm>
          <a:prstGeom prst="rect">
            <a:avLst/>
          </a:prstGeom>
          <a:ln w="12700">
            <a:miter lim="400000"/>
          </a:ln>
        </p:spPr>
      </p:pic>
      <p:pic>
        <p:nvPicPr>
          <p:cNvPr id="24" name="image.png">
            <a:extLst>
              <a:ext uri="{FF2B5EF4-FFF2-40B4-BE49-F238E27FC236}">
                <a16:creationId xmlns:a16="http://schemas.microsoft.com/office/drawing/2014/main" id="{A6C9A36D-805E-5F61-DB71-667B9D8E2718}"/>
              </a:ext>
            </a:extLst>
          </p:cNvPr>
          <p:cNvPicPr>
            <a:picLocks noChangeAspect="1"/>
          </p:cNvPicPr>
          <p:nvPr/>
        </p:nvPicPr>
        <p:blipFill>
          <a:blip r:embed="rId8"/>
          <a:stretch>
            <a:fillRect/>
          </a:stretch>
        </p:blipFill>
        <p:spPr>
          <a:xfrm>
            <a:off x="3597351" y="-254491"/>
            <a:ext cx="1949298" cy="1949298"/>
          </a:xfrm>
          <a:prstGeom prst="rect">
            <a:avLst/>
          </a:prstGeom>
          <a:ln w="12700">
            <a:miter lim="400000"/>
          </a:ln>
        </p:spPr>
      </p:pic>
      <p:pic>
        <p:nvPicPr>
          <p:cNvPr id="25" name="imagine lipită.png">
            <a:extLst>
              <a:ext uri="{FF2B5EF4-FFF2-40B4-BE49-F238E27FC236}">
                <a16:creationId xmlns:a16="http://schemas.microsoft.com/office/drawing/2014/main" id="{B59EAE20-6AA7-1C79-96CC-CE15B16A8FA1}"/>
              </a:ext>
            </a:extLst>
          </p:cNvPr>
          <p:cNvPicPr>
            <a:picLocks noChangeAspect="1"/>
          </p:cNvPicPr>
          <p:nvPr/>
        </p:nvPicPr>
        <p:blipFill>
          <a:blip r:embed="rId9"/>
          <a:stretch>
            <a:fillRect/>
          </a:stretch>
        </p:blipFill>
        <p:spPr>
          <a:xfrm>
            <a:off x="3780510" y="3458381"/>
            <a:ext cx="1582979" cy="1582979"/>
          </a:xfrm>
          <a:prstGeom prst="rect">
            <a:avLst/>
          </a:prstGeom>
          <a:ln w="12700">
            <a:miter lim="400000"/>
          </a:ln>
        </p:spPr>
      </p:pic>
    </p:spTree>
    <p:extLst>
      <p:ext uri="{BB962C8B-B14F-4D97-AF65-F5344CB8AC3E}">
        <p14:creationId xmlns:p14="http://schemas.microsoft.com/office/powerpoint/2010/main" val="414667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1520</Words>
  <Application>Microsoft Office PowerPoint</Application>
  <PresentationFormat>On-screen Show (16:9)</PresentationFormat>
  <Paragraphs>305</Paragraphs>
  <Slides>32</Slides>
  <Notes>26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Assistant</vt:lpstr>
      <vt:lpstr>Epilogue</vt:lpstr>
      <vt:lpstr>Actor</vt:lpstr>
      <vt:lpstr>Be Vietnam Pro Black</vt:lpstr>
      <vt:lpstr>Raleway</vt:lpstr>
      <vt:lpstr>Open Sans</vt:lpstr>
      <vt:lpstr>Arial</vt:lpstr>
      <vt:lpstr>Morph Presentation for Business Plan Theme by Slidesgo</vt:lpstr>
      <vt:lpstr>MoneyStream</vt:lpstr>
      <vt:lpstr>TABLE OF CONTENTS</vt:lpstr>
      <vt:lpstr>OUR PRODUCT</vt:lpstr>
      <vt:lpstr>PROBLEM VS SOLUTION</vt:lpstr>
      <vt:lpstr>MONEYSTREAM</vt:lpstr>
      <vt:lpstr>MOCKUP</vt:lpstr>
      <vt:lpstr>MOCKUP</vt:lpstr>
      <vt:lpstr>KEY FEATURES</vt:lpstr>
      <vt:lpstr>MODERN TECH STACK</vt:lpstr>
      <vt:lpstr>PLATFORM DEMO</vt:lpstr>
      <vt:lpstr>TEAM DESCRIPTION</vt:lpstr>
      <vt:lpstr>MEET US</vt:lpstr>
      <vt:lpstr>MARKET ANALYSIS</vt:lpstr>
      <vt:lpstr>MARKET ANALYSIS</vt:lpstr>
      <vt:lpstr>MARKET SIZE INFOGRAPHIC</vt:lpstr>
      <vt:lpstr>BUSINESS PLAN</vt:lpstr>
      <vt:lpstr>EXECUTIVE SUMMARY</vt:lpstr>
      <vt:lpstr>UNIQUE SELLING PROPOSITIONS</vt:lpstr>
      <vt:lpstr>CANVAS INFOGRAPHIC</vt:lpstr>
      <vt:lpstr>BUSINESS STRATEGY</vt:lpstr>
      <vt:lpstr>SELLING PLAN (1ST YEAR)</vt:lpstr>
      <vt:lpstr>BUSINESS PLAN TIMELINE</vt:lpstr>
      <vt:lpstr>MK &amp; SALES STRATEGY</vt:lpstr>
      <vt:lpstr>MARKETING &amp; SALES STRATEGY</vt:lpstr>
      <vt:lpstr>PARTNER GROWTH, CLIENT VALUE</vt:lpstr>
      <vt:lpstr>TARGET INFOGRAPHIC</vt:lpstr>
      <vt:lpstr>FINANCIAL PROJECTIONS</vt:lpstr>
      <vt:lpstr>BUDGET FOR INITIAL LAUNCH (MVP)</vt:lpstr>
      <vt:lpstr>REVENUE INFORMATION</vt:lpstr>
      <vt:lpstr>ORGANIZATIONAL CHART(after succesful platform launch)</vt:lpstr>
      <vt:lpstr>YOU OPINION MATTERS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Bogdan Bargaoanu</dc:creator>
  <cp:lastModifiedBy>Bogdan Alexandru Bargaoanu</cp:lastModifiedBy>
  <cp:revision>101</cp:revision>
  <dcterms:modified xsi:type="dcterms:W3CDTF">2025-02-11T20:14:13Z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2025-02-11T19:18:26Z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2b470258-4cee-4a7d-aa32-c9fb4f667b45</vt:lpwstr>
  </property>
  <property fmtid="{D5CDD505-2E9C-101B-9397-08002B2CF9AE}" pid="8" name="MSIP_Label_5b58b62f-6f94-46bd-8089-18e64b0a9abb_ContentBits">
    <vt:lpwstr>0</vt:lpwstr>
  </property>
  <property fmtid="{D5CDD505-2E9C-101B-9397-08002B2CF9AE}" pid="9" name="MSIP_Label_5b58b62f-6f94-46bd-8089-18e64b0a9abb_Tag">
    <vt:lpwstr>10, 3, 0, 1</vt:lpwstr>
  </property>
</Properties>
</file>